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4"/>
  </p:sldMasterIdLst>
  <p:notesMasterIdLst>
    <p:notesMasterId r:id="rId67"/>
  </p:notesMasterIdLst>
  <p:handoutMasterIdLst>
    <p:handoutMasterId r:id="rId68"/>
  </p:handoutMasterIdLst>
  <p:sldIdLst>
    <p:sldId id="256" r:id="rId5"/>
    <p:sldId id="281" r:id="rId6"/>
    <p:sldId id="283" r:id="rId7"/>
    <p:sldId id="288" r:id="rId8"/>
    <p:sldId id="285" r:id="rId9"/>
    <p:sldId id="286" r:id="rId10"/>
    <p:sldId id="305" r:id="rId11"/>
    <p:sldId id="304" r:id="rId12"/>
    <p:sldId id="284" r:id="rId13"/>
    <p:sldId id="279" r:id="rId14"/>
    <p:sldId id="309" r:id="rId15"/>
    <p:sldId id="310" r:id="rId16"/>
    <p:sldId id="306" r:id="rId17"/>
    <p:sldId id="307" r:id="rId18"/>
    <p:sldId id="308" r:id="rId19"/>
    <p:sldId id="295" r:id="rId20"/>
    <p:sldId id="277" r:id="rId21"/>
    <p:sldId id="296" r:id="rId22"/>
    <p:sldId id="289" r:id="rId23"/>
    <p:sldId id="290" r:id="rId24"/>
    <p:sldId id="291" r:id="rId25"/>
    <p:sldId id="292" r:id="rId26"/>
    <p:sldId id="293" r:id="rId27"/>
    <p:sldId id="294" r:id="rId28"/>
    <p:sldId id="312" r:id="rId29"/>
    <p:sldId id="274" r:id="rId30"/>
    <p:sldId id="298" r:id="rId31"/>
    <p:sldId id="302" r:id="rId32"/>
    <p:sldId id="300" r:id="rId33"/>
    <p:sldId id="299" r:id="rId34"/>
    <p:sldId id="301" r:id="rId35"/>
    <p:sldId id="303" r:id="rId36"/>
    <p:sldId id="311" r:id="rId37"/>
    <p:sldId id="322" r:id="rId38"/>
    <p:sldId id="323" r:id="rId39"/>
    <p:sldId id="325" r:id="rId40"/>
    <p:sldId id="326" r:id="rId41"/>
    <p:sldId id="327" r:id="rId42"/>
    <p:sldId id="318" r:id="rId43"/>
    <p:sldId id="328" r:id="rId44"/>
    <p:sldId id="329" r:id="rId45"/>
    <p:sldId id="330" r:id="rId46"/>
    <p:sldId id="321" r:id="rId47"/>
    <p:sldId id="331" r:id="rId48"/>
    <p:sldId id="332" r:id="rId49"/>
    <p:sldId id="333" r:id="rId50"/>
    <p:sldId id="334" r:id="rId51"/>
    <p:sldId id="335" r:id="rId52"/>
    <p:sldId id="336" r:id="rId53"/>
    <p:sldId id="337" r:id="rId54"/>
    <p:sldId id="338" r:id="rId55"/>
    <p:sldId id="313" r:id="rId56"/>
    <p:sldId id="342" r:id="rId57"/>
    <p:sldId id="315" r:id="rId58"/>
    <p:sldId id="343" r:id="rId59"/>
    <p:sldId id="344" r:id="rId60"/>
    <p:sldId id="316" r:id="rId61"/>
    <p:sldId id="339" r:id="rId62"/>
    <p:sldId id="320" r:id="rId63"/>
    <p:sldId id="340" r:id="rId64"/>
    <p:sldId id="346" r:id="rId65"/>
    <p:sldId id="345" r:id="rId66"/>
  </p:sldIdLst>
  <p:sldSz cx="12198350" cy="6858000"/>
  <p:notesSz cx="6858000" cy="9144000"/>
  <p:embeddedFontLst>
    <p:embeddedFont>
      <p:font typeface="Georgia" panose="02040502050405020303" pitchFamily="18" charset="0"/>
      <p:regular r:id="rId69"/>
      <p:bold r:id="rId70"/>
      <p:italic r:id="rId71"/>
      <p:boldItalic r:id="rId72"/>
    </p:embeddedFont>
    <p:embeddedFont>
      <p:font typeface="Minion" panose="020B0604020202020204"/>
      <p:regular r:id="rId73"/>
      <p:bold r:id="rId74"/>
      <p:italic r:id="rId75"/>
      <p:boldItalic r:id="rId76"/>
    </p:embeddedFont>
    <p:embeddedFont>
      <p:font typeface="Open Sans" panose="020B0606030504020204" pitchFamily="34" charset="0"/>
      <p:regular r:id="rId77"/>
      <p:bold r:id="rId78"/>
      <p:italic r:id="rId79"/>
      <p:boldItalic r:id="rId80"/>
    </p:embeddedFont>
    <p:embeddedFont>
      <p:font typeface="PT Serif" panose="020A0603040505020204" pitchFamily="18" charset="0"/>
      <p:regular r:id="rId81"/>
      <p:bold r:id="rId82"/>
      <p:italic r:id="rId83"/>
      <p:boldItalic r:id="rId84"/>
    </p:embeddedFont>
    <p:embeddedFont>
      <p:font typeface="Roboto" panose="02000000000000000000" pitchFamily="2" charset="0"/>
      <p:regular r:id="rId85"/>
      <p:bold r:id="rId86"/>
      <p:italic r:id="rId87"/>
      <p:boldItalic r:id="rId88"/>
    </p:embeddedFont>
  </p:embeddedFontLst>
  <p:custDataLst>
    <p:tags r:id="rId89"/>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95EC69-E16F-F146-BECC-DA031B31DE55}">
          <p14:sldIdLst>
            <p14:sldId id="256"/>
            <p14:sldId id="281"/>
            <p14:sldId id="283"/>
            <p14:sldId id="288"/>
            <p14:sldId id="285"/>
            <p14:sldId id="286"/>
            <p14:sldId id="305"/>
            <p14:sldId id="304"/>
            <p14:sldId id="284"/>
            <p14:sldId id="279"/>
            <p14:sldId id="309"/>
            <p14:sldId id="310"/>
            <p14:sldId id="306"/>
            <p14:sldId id="307"/>
            <p14:sldId id="308"/>
            <p14:sldId id="295"/>
            <p14:sldId id="277"/>
            <p14:sldId id="296"/>
            <p14:sldId id="289"/>
            <p14:sldId id="290"/>
            <p14:sldId id="291"/>
            <p14:sldId id="292"/>
            <p14:sldId id="293"/>
            <p14:sldId id="294"/>
            <p14:sldId id="312"/>
            <p14:sldId id="274"/>
            <p14:sldId id="298"/>
            <p14:sldId id="302"/>
            <p14:sldId id="300"/>
            <p14:sldId id="299"/>
            <p14:sldId id="301"/>
            <p14:sldId id="303"/>
            <p14:sldId id="311"/>
            <p14:sldId id="322"/>
            <p14:sldId id="323"/>
            <p14:sldId id="325"/>
            <p14:sldId id="326"/>
            <p14:sldId id="327"/>
            <p14:sldId id="318"/>
            <p14:sldId id="328"/>
            <p14:sldId id="329"/>
            <p14:sldId id="330"/>
            <p14:sldId id="321"/>
            <p14:sldId id="331"/>
            <p14:sldId id="332"/>
            <p14:sldId id="333"/>
            <p14:sldId id="334"/>
            <p14:sldId id="335"/>
            <p14:sldId id="336"/>
            <p14:sldId id="337"/>
            <p14:sldId id="338"/>
            <p14:sldId id="313"/>
            <p14:sldId id="342"/>
            <p14:sldId id="315"/>
            <p14:sldId id="343"/>
            <p14:sldId id="344"/>
            <p14:sldId id="316"/>
            <p14:sldId id="339"/>
            <p14:sldId id="320"/>
            <p14:sldId id="340"/>
            <p14:sldId id="346"/>
            <p14:sldId id="345"/>
          </p14:sldIdLst>
        </p14:section>
      </p14:sectionLst>
    </p:ex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37B02-51F0-0849-A705-3E9AF099DA9D}" v="5" dt="2024-04-03T10:26:02.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04" autoAdjust="0"/>
    <p:restoredTop sz="69320"/>
  </p:normalViewPr>
  <p:slideViewPr>
    <p:cSldViewPr>
      <p:cViewPr varScale="1">
        <p:scale>
          <a:sx n="86" d="100"/>
          <a:sy n="86" d="100"/>
        </p:scale>
        <p:origin x="1488" y="200"/>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84" Type="http://schemas.openxmlformats.org/officeDocument/2006/relationships/font" Target="fonts/font16.fntdata"/><Relationship Id="rId89" Type="http://schemas.openxmlformats.org/officeDocument/2006/relationships/tags" Target="tags/tag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9.fntdata"/><Relationship Id="rId61" Type="http://schemas.openxmlformats.org/officeDocument/2006/relationships/slide" Target="slides/slide57.xml"/><Relationship Id="rId82"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29-1-2025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29-1-2025</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atimes.com/politics/story/2019-11-19/troll-armies-routine-in-philippine-politics-coming-here-nex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nologyreview.com/2021/09/16/1035851/facebook-troll-farms-report-us-2020-electi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i.ma/fb-cib/"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independent.co.uk/news/world/americas/us-politics/state-of-the-union-facebook-frances-haugen-b2026192.html" TargetMode="External"/><Relationship Id="rId5" Type="http://schemas.openxmlformats.org/officeDocument/2006/relationships/hyperlink" Target="https://www.vox.com/recode/2022/9/6/23333517/frances-haugen-code-meta-facebook-whistleblower" TargetMode="External"/><Relationship Id="rId4" Type="http://schemas.openxmlformats.org/officeDocument/2006/relationships/hyperlink" Target="https://about.fb.com/news/2022/09/removing-coordinated-inauthentic-behavior-from-china-and-russi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volkskrant.nl/columns/Asha-ten-Broek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iki.digitalmethods.net/bin/edit/Dmi/CrowdTangle?topicparent=Dmi.Mappingthemob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journals.sagepub.com/doi/full/10.1177/1461444820926472#bibr37-1461444820926472"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journals.sagepub.com/doi/full/10.1177/1461444820926472#bibr47-1461444820926472"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journals.sagepub.com/doi/full/10.1177/1461444820926472#bibr60-1461444820926472" TargetMode="External"/><Relationship Id="rId4" Type="http://schemas.openxmlformats.org/officeDocument/2006/relationships/hyperlink" Target="https://journals.sagepub.com/doi/full/10.1177/1461444820926472#bibr48-1461444820926472"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journals.sagepub.com/doi/abs/10.1177/1940161219892768"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ashingtonpost.com/news/the-intersect/wp/2016/11/17/facebook-fake-news-writer-i-think-donald-trump-is-in-the-white-house-because-of-me/?utm_term=.0ea0fb246860"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buzzfeed.com/craigsilverman/how-macedonia-became-a-global-hub-for-pro-trump-misinfo" TargetMode="External"/><Relationship Id="rId4" Type="http://schemas.openxmlformats.org/officeDocument/2006/relationships/hyperlink" Target="http://www.npr.org/sections/alltechconsidered/2016/11/23/503146770/npr-finds-the-head-of-a-covert-fake-news-operation-in-the-suburb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uzzfeed.com/craigsilverman/viral-fake-election-news-outperformed-real-news-on-faceboo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tandfonline.com/doi/pdf/10.1080/71399992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0</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a:solidFill>
                  <a:srgbClr val="333333"/>
                </a:solidFill>
                <a:effectLst/>
                <a:latin typeface="Open Sans" panose="020B0606030504020204" pitchFamily="34" charset="0"/>
              </a:rPr>
              <a:t>They work in coordinated fashion by sharing or commenting on each other’s posts, giving the illusion of a widely held point of view. </a:t>
            </a:r>
            <a:r>
              <a:rPr lang="en-GB" b="1">
                <a:solidFill>
                  <a:srgbClr val="333333"/>
                </a:solidFill>
                <a:effectLst/>
                <a:latin typeface="inherit"/>
              </a:rPr>
              <a:t>In some cases, trolling is a </a:t>
            </a:r>
            <a:r>
              <a:rPr lang="en-GB" b="1" u="none" strike="noStrike">
                <a:solidFill>
                  <a:srgbClr val="DCA210"/>
                </a:solidFill>
                <a:effectLst/>
                <a:latin typeface="inherit"/>
                <a:hlinkClick r:id="rId3"/>
              </a:rPr>
              <a:t>service offered by legitimate advertising and public relations firms</a:t>
            </a:r>
            <a:r>
              <a:rPr lang="en-GB" b="1">
                <a:solidFill>
                  <a:srgbClr val="333333"/>
                </a:solidFill>
                <a:effectLst/>
                <a:latin typeface="inherit"/>
              </a:rPr>
              <a:t>.</a:t>
            </a:r>
            <a:endParaRPr lang="en-GB" b="0">
              <a:solidFill>
                <a:srgbClr val="333333"/>
              </a:solidFill>
              <a:effectLst/>
              <a:latin typeface="Open Sans" panose="020B0606030504020204" pitchFamily="34" charset="0"/>
            </a:endParaRPr>
          </a:p>
          <a:p>
            <a:br>
              <a:rPr lang="en-GB"/>
            </a:b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10</a:t>
            </a:fld>
            <a:endParaRPr lang="nl-NL"/>
          </a:p>
        </p:txBody>
      </p:sp>
    </p:spTree>
    <p:extLst>
      <p:ext uri="{BB962C8B-B14F-4D97-AF65-F5344CB8AC3E}">
        <p14:creationId xmlns:p14="http://schemas.microsoft.com/office/powerpoint/2010/main" val="1193735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a:solidFill>
                  <a:srgbClr val="333333"/>
                </a:solidFill>
                <a:effectLst/>
                <a:latin typeface="Open Sans" panose="020B0606030504020204" pitchFamily="34" charset="0"/>
              </a:rPr>
              <a:t>This kind of trolling works especially well on Facebook, which has nearly 3 billion users and an algorithm that rewards popular (but not necessarily factual) content by pushing it onto more people’s news feeds. The troll farms’ tactics have been so successful that, leading up to the 2020 election, </a:t>
            </a:r>
            <a:r>
              <a:rPr lang="en-GB" b="0" u="none" strike="noStrike">
                <a:solidFill>
                  <a:srgbClr val="DCA210"/>
                </a:solidFill>
                <a:effectLst/>
                <a:latin typeface="inherit"/>
                <a:hlinkClick r:id="rId3"/>
              </a:rPr>
              <a:t>their content reached 140 million U.S. users per month</a:t>
            </a:r>
            <a:r>
              <a:rPr lang="en-GB" b="0">
                <a:solidFill>
                  <a:srgbClr val="333333"/>
                </a:solidFill>
                <a:effectLst/>
                <a:latin typeface="Open Sans" panose="020B0606030504020204" pitchFamily="34" charset="0"/>
              </a:rPr>
              <a:t>. </a:t>
            </a:r>
          </a:p>
          <a:p>
            <a:br>
              <a:rPr lang="en-GB"/>
            </a:br>
            <a:r>
              <a:rPr lang="en-GB" b="0" i="0">
                <a:solidFill>
                  <a:srgbClr val="000000"/>
                </a:solidFill>
                <a:effectLst/>
                <a:latin typeface="Independent"/>
              </a:rPr>
              <a:t>In the run-up to the 2020 election, the most highly contested in US history, Facebook’s most popular pages for Christian and Black American content were being run by Eastern European troll farms. These pages were part of a larger network that collectively reached nearly half of all Americans, according to an internal company report, and achieved that reach not through user choice but primarily as a result of Facebook’s own platform design and engagement-hungry algorithm.</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11</a:t>
            </a:fld>
            <a:endParaRPr lang="nl-NL"/>
          </a:p>
        </p:txBody>
      </p:sp>
    </p:spTree>
    <p:extLst>
      <p:ext uri="{BB962C8B-B14F-4D97-AF65-F5344CB8AC3E}">
        <p14:creationId xmlns:p14="http://schemas.microsoft.com/office/powerpoint/2010/main" val="2835079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 mobilization</a:t>
            </a:r>
          </a:p>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12</a:t>
            </a:fld>
            <a:endParaRPr lang="nl-NL"/>
          </a:p>
        </p:txBody>
      </p:sp>
    </p:spTree>
    <p:extLst>
      <p:ext uri="{BB962C8B-B14F-4D97-AF65-F5344CB8AC3E}">
        <p14:creationId xmlns:p14="http://schemas.microsoft.com/office/powerpoint/2010/main" val="1986451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a:solidFill>
                  <a:srgbClr val="333333"/>
                </a:solidFill>
                <a:effectLst/>
                <a:latin typeface="Open Sans" panose="020B0606030504020204" pitchFamily="34" charset="0"/>
              </a:rPr>
              <a:t>In recent years, social media companies have stepped up their efforts to take down trolls. For example, since 2018, </a:t>
            </a:r>
            <a:r>
              <a:rPr lang="en-GB" b="0" u="none" strike="noStrike">
                <a:solidFill>
                  <a:srgbClr val="DCA210"/>
                </a:solidFill>
                <a:effectLst/>
                <a:latin typeface="inherit"/>
                <a:hlinkClick r:id="rId3"/>
              </a:rPr>
              <a:t>Facebook has been releasing regular coordinated inauthentic behavior (CIB) reports</a:t>
            </a:r>
            <a:r>
              <a:rPr lang="en-GB" b="0">
                <a:solidFill>
                  <a:srgbClr val="333333"/>
                </a:solidFill>
                <a:effectLst/>
                <a:latin typeface="Open Sans" panose="020B0606030504020204" pitchFamily="34" charset="0"/>
              </a:rPr>
              <a:t>—its </a:t>
            </a:r>
            <a:r>
              <a:rPr lang="en-GB" b="0" u="none" strike="noStrike">
                <a:solidFill>
                  <a:srgbClr val="DCA210"/>
                </a:solidFill>
                <a:effectLst/>
                <a:latin typeface="inherit"/>
                <a:hlinkClick r:id="rId4"/>
              </a:rPr>
              <a:t>September 2022 report</a:t>
            </a:r>
            <a:r>
              <a:rPr lang="en-GB" b="0">
                <a:solidFill>
                  <a:srgbClr val="333333"/>
                </a:solidFill>
                <a:effectLst/>
                <a:latin typeface="Open Sans" panose="020B0606030504020204" pitchFamily="34" charset="0"/>
              </a:rPr>
              <a:t> highlights the removal of two unrelated networks from China and Russia, spreading disinformation about the war in Ukraine, among other topics. </a:t>
            </a:r>
          </a:p>
          <a:p>
            <a:pPr algn="l" fontAlgn="base"/>
            <a:r>
              <a:rPr lang="en-GB" b="0">
                <a:solidFill>
                  <a:srgbClr val="333333"/>
                </a:solidFill>
                <a:effectLst/>
                <a:latin typeface="Open Sans" panose="020B0606030504020204" pitchFamily="34" charset="0"/>
              </a:rPr>
              <a:t>However, such efforts may not be enough. One Facebook employee-turned-whistleblower argues that </a:t>
            </a:r>
            <a:r>
              <a:rPr lang="en-GB" b="1" u="none" strike="noStrike">
                <a:solidFill>
                  <a:srgbClr val="DCA210"/>
                </a:solidFill>
                <a:effectLst/>
                <a:latin typeface="inherit"/>
                <a:hlinkClick r:id="rId5"/>
              </a:rPr>
              <a:t>the company still hasn’t really changed the way it does business</a:t>
            </a:r>
            <a:r>
              <a:rPr lang="en-GB" b="0">
                <a:solidFill>
                  <a:srgbClr val="333333"/>
                </a:solidFill>
                <a:effectLst/>
                <a:latin typeface="Open Sans" panose="020B0606030504020204" pitchFamily="34" charset="0"/>
              </a:rPr>
              <a:t>—largely </a:t>
            </a:r>
            <a:r>
              <a:rPr lang="en-GB" b="0" u="none" strike="noStrike">
                <a:solidFill>
                  <a:srgbClr val="DCA210"/>
                </a:solidFill>
                <a:effectLst/>
                <a:latin typeface="inherit"/>
                <a:hlinkClick r:id="rId6"/>
              </a:rPr>
              <a:t>acting in the interest of profit</a:t>
            </a:r>
            <a:r>
              <a:rPr lang="en-GB" b="0">
                <a:solidFill>
                  <a:srgbClr val="333333"/>
                </a:solidFill>
                <a:effectLst/>
                <a:latin typeface="Open Sans" panose="020B0606030504020204" pitchFamily="34" charset="0"/>
              </a:rPr>
              <a:t>—and that CEO </a:t>
            </a:r>
            <a:r>
              <a:rPr lang="en-GB" b="0" u="none" strike="noStrike">
                <a:solidFill>
                  <a:srgbClr val="DCA210"/>
                </a:solidFill>
                <a:effectLst/>
                <a:latin typeface="inherit"/>
                <a:hlinkClick r:id="rId5"/>
              </a:rPr>
              <a:t>Mark Zuckerberg doesn’t hold himself accountable</a:t>
            </a:r>
            <a:r>
              <a:rPr lang="en-GB" b="0">
                <a:solidFill>
                  <a:srgbClr val="333333"/>
                </a:solidFill>
                <a:effectLst/>
                <a:latin typeface="Open Sans" panose="020B0606030504020204" pitchFamily="34" charset="0"/>
              </a:rPr>
              <a:t>. (For his part, Zuckerberg denies the whistleblower’s allegations that Facebook puts profit over the public good, while adding that the </a:t>
            </a:r>
            <a:r>
              <a:rPr lang="en-GB" b="0" u="none" strike="noStrike">
                <a:solidFill>
                  <a:srgbClr val="DCA210"/>
                </a:solidFill>
                <a:effectLst/>
                <a:latin typeface="inherit"/>
                <a:hlinkClick r:id="rId6"/>
              </a:rPr>
              <a:t>government needs new internet regulations</a:t>
            </a:r>
            <a:r>
              <a:rPr lang="en-GB" b="0">
                <a:solidFill>
                  <a:srgbClr val="333333"/>
                </a:solidFill>
                <a:effectLst/>
                <a:latin typeface="Open Sans" panose="020B0606030504020204" pitchFamily="34" charset="0"/>
              </a:rPr>
              <a:t>.)</a:t>
            </a:r>
          </a:p>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13</a:t>
            </a:fld>
            <a:endParaRPr lang="nl-NL"/>
          </a:p>
        </p:txBody>
      </p:sp>
    </p:spTree>
    <p:extLst>
      <p:ext uri="{BB962C8B-B14F-4D97-AF65-F5344CB8AC3E}">
        <p14:creationId xmlns:p14="http://schemas.microsoft.com/office/powerpoint/2010/main" val="4049158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14</a:t>
            </a:fld>
            <a:endParaRPr lang="nl-NL"/>
          </a:p>
        </p:txBody>
      </p:sp>
    </p:spTree>
    <p:extLst>
      <p:ext uri="{BB962C8B-B14F-4D97-AF65-F5344CB8AC3E}">
        <p14:creationId xmlns:p14="http://schemas.microsoft.com/office/powerpoint/2010/main" val="2459301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only in stock markets, but it applies to public health misinformation, online safety, public spend, and so on. </a:t>
            </a:r>
          </a:p>
          <a:p>
            <a:endParaRPr lang="en-US" dirty="0"/>
          </a:p>
          <a:p>
            <a:r>
              <a:rPr lang="en-US" dirty="0"/>
              <a:t>- Influenza</a:t>
            </a:r>
          </a:p>
        </p:txBody>
      </p:sp>
      <p:sp>
        <p:nvSpPr>
          <p:cNvPr id="4" name="Slide Number Placeholder 3"/>
          <p:cNvSpPr>
            <a:spLocks noGrp="1"/>
          </p:cNvSpPr>
          <p:nvPr>
            <p:ph type="sldNum" sz="quarter" idx="5"/>
          </p:nvPr>
        </p:nvSpPr>
        <p:spPr/>
        <p:txBody>
          <a:bodyPr/>
          <a:lstStyle/>
          <a:p>
            <a:fld id="{812ECD43-08E5-4945-BC4F-4857758E978F}" type="slidenum">
              <a:rPr lang="nl-NL" smtClean="0"/>
              <a:t>15</a:t>
            </a:fld>
            <a:endParaRPr lang="nl-NL"/>
          </a:p>
        </p:txBody>
      </p:sp>
    </p:spTree>
    <p:extLst>
      <p:ext uri="{BB962C8B-B14F-4D97-AF65-F5344CB8AC3E}">
        <p14:creationId xmlns:p14="http://schemas.microsoft.com/office/powerpoint/2010/main" val="3418209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354053"/>
                </a:solidFill>
                <a:effectLst/>
                <a:latin typeface="Roboto" panose="020F0502020204030204" pitchFamily="34" charset="0"/>
              </a:rPr>
              <a:t>The truth is that it’s easy and cheap to produce a video with false news and effective words based on trends, “keywords,” and topics of interest on social media.</a:t>
            </a:r>
          </a:p>
          <a:p>
            <a:pPr marL="171450" indent="-171450">
              <a:buFontTx/>
              <a:buChar char="-"/>
            </a:pPr>
            <a:r>
              <a:rPr lang="en-GB" b="0" i="0" dirty="0">
                <a:solidFill>
                  <a:srgbClr val="354053"/>
                </a:solidFill>
                <a:effectLst/>
                <a:latin typeface="Roboto" panose="020F0502020204030204" pitchFamily="34" charset="0"/>
              </a:rPr>
              <a:t>The next steps are to upload it and hope that people will see it and that it’ll go viral. </a:t>
            </a:r>
          </a:p>
          <a:p>
            <a:pPr marL="171450" indent="-171450">
              <a:buFontTx/>
              <a:buChar char="-"/>
            </a:pPr>
            <a:r>
              <a:rPr lang="en-GB" b="0" i="0" dirty="0">
                <a:solidFill>
                  <a:srgbClr val="354053"/>
                </a:solidFill>
                <a:effectLst/>
                <a:latin typeface="Roboto" panose="020F0502020204030204" pitchFamily="34" charset="0"/>
              </a:rPr>
              <a:t>Content verification usually comes later, and it’s done by third parties, like fact-checkers, after the damage is done.</a:t>
            </a:r>
          </a:p>
          <a:p>
            <a:pPr marL="171450" indent="-171450">
              <a:buFontTx/>
              <a:buChar char="-"/>
            </a:pPr>
            <a:r>
              <a:rPr lang="en-GB" b="0" i="0" dirty="0">
                <a:solidFill>
                  <a:srgbClr val="354053"/>
                </a:solidFill>
                <a:effectLst/>
                <a:latin typeface="Roboto" panose="02000000000000000000" pitchFamily="2" charset="0"/>
              </a:rPr>
              <a:t>“it’s impossible for humans to verify all the content published, so controlling disinformation is difficult.”</a:t>
            </a:r>
          </a:p>
          <a:p>
            <a:pPr marL="171450" indent="-171450">
              <a:buFontTx/>
              <a:buChar char="-"/>
            </a:pPr>
            <a:endParaRPr lang="en-GB" b="0" i="0" dirty="0">
              <a:solidFill>
                <a:srgbClr val="354053"/>
              </a:solidFill>
              <a:effectLst/>
              <a:latin typeface="Roboto" panose="02000000000000000000" pitchFamily="2" charset="0"/>
            </a:endParaRPr>
          </a:p>
          <a:p>
            <a:pPr algn="l"/>
            <a:r>
              <a:rPr lang="en-GB" b="0" i="0" dirty="0">
                <a:solidFill>
                  <a:srgbClr val="354053"/>
                </a:solidFill>
                <a:effectLst/>
                <a:latin typeface="Roboto" panose="02000000000000000000" pitchFamily="2" charset="0"/>
              </a:rPr>
              <a:t>In Latin America, according to </a:t>
            </a:r>
            <a:r>
              <a:rPr lang="en-GB" b="0" i="0" dirty="0" err="1">
                <a:solidFill>
                  <a:srgbClr val="354053"/>
                </a:solidFill>
                <a:effectLst/>
                <a:latin typeface="Roboto" panose="02000000000000000000" pitchFamily="2" charset="0"/>
              </a:rPr>
              <a:t>Comscore</a:t>
            </a:r>
            <a:r>
              <a:rPr lang="en-GB" b="0" i="0" dirty="0">
                <a:solidFill>
                  <a:srgbClr val="354053"/>
                </a:solidFill>
                <a:effectLst/>
                <a:latin typeface="Roboto" panose="02000000000000000000" pitchFamily="2" charset="0"/>
              </a:rPr>
              <a:t>, influencers posts represented 16.3% of the total amount of content published regarding any type of topic. The network with the highest number of influencers is Instagram (37%), followed by Facebook (30%), YouTube (28%) and Twitter (5%).</a:t>
            </a:r>
          </a:p>
          <a:p>
            <a:endParaRPr lang="en-GB" b="0" i="0" dirty="0">
              <a:solidFill>
                <a:srgbClr val="354053"/>
              </a:solidFill>
              <a:effectLst/>
              <a:latin typeface="Roboto" panose="02000000000000000000" pitchFamily="2" charset="0"/>
            </a:endParaRPr>
          </a:p>
          <a:p>
            <a:r>
              <a:rPr lang="en-GB" b="0" i="0" dirty="0">
                <a:solidFill>
                  <a:srgbClr val="354053"/>
                </a:solidFill>
                <a:effectLst/>
                <a:latin typeface="Roboto" panose="02000000000000000000" pitchFamily="2" charset="0"/>
              </a:rPr>
              <a:t>Legislation to control this. </a:t>
            </a:r>
            <a:br>
              <a:rPr lang="en-GB" dirty="0"/>
            </a:b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16</a:t>
            </a:fld>
            <a:endParaRPr lang="nl-NL"/>
          </a:p>
        </p:txBody>
      </p:sp>
    </p:spTree>
    <p:extLst>
      <p:ext uri="{BB962C8B-B14F-4D97-AF65-F5344CB8AC3E}">
        <p14:creationId xmlns:p14="http://schemas.microsoft.com/office/powerpoint/2010/main" val="1138845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person out and put them to do factchecking. But</a:t>
            </a:r>
          </a:p>
          <a:p>
            <a:endParaRPr lang="en-US" dirty="0"/>
          </a:p>
          <a:p>
            <a:r>
              <a:rPr lang="en-US" dirty="0"/>
              <a:t>Interview with La Tercera </a:t>
            </a:r>
          </a:p>
        </p:txBody>
      </p:sp>
      <p:sp>
        <p:nvSpPr>
          <p:cNvPr id="4" name="Slide Number Placeholder 3"/>
          <p:cNvSpPr>
            <a:spLocks noGrp="1"/>
          </p:cNvSpPr>
          <p:nvPr>
            <p:ph type="sldNum" sz="quarter" idx="5"/>
          </p:nvPr>
        </p:nvSpPr>
        <p:spPr/>
        <p:txBody>
          <a:bodyPr/>
          <a:lstStyle/>
          <a:p>
            <a:fld id="{812ECD43-08E5-4945-BC4F-4857758E978F}" type="slidenum">
              <a:rPr lang="nl-NL" smtClean="0"/>
              <a:t>17</a:t>
            </a:fld>
            <a:endParaRPr lang="nl-NL"/>
          </a:p>
        </p:txBody>
      </p:sp>
    </p:spTree>
    <p:extLst>
      <p:ext uri="{BB962C8B-B14F-4D97-AF65-F5344CB8AC3E}">
        <p14:creationId xmlns:p14="http://schemas.microsoft.com/office/powerpoint/2010/main" val="4190549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3E3E3E"/>
                </a:solidFill>
                <a:effectLst/>
                <a:latin typeface="Droid Serif"/>
              </a:rPr>
              <a:t>At least 69 million people have joined platforms, like </a:t>
            </a:r>
            <a:r>
              <a:rPr lang="en-GB" b="0" i="0" dirty="0" err="1">
                <a:solidFill>
                  <a:srgbClr val="3E3E3E"/>
                </a:solidFill>
                <a:effectLst/>
                <a:latin typeface="Droid Serif"/>
              </a:rPr>
              <a:t>Parler</a:t>
            </a:r>
            <a:r>
              <a:rPr lang="en-GB" b="0" i="0" dirty="0">
                <a:solidFill>
                  <a:srgbClr val="3E3E3E"/>
                </a:solidFill>
                <a:effectLst/>
                <a:latin typeface="Droid Serif"/>
              </a:rPr>
              <a:t>, Gab, Truth Social, </a:t>
            </a:r>
            <a:r>
              <a:rPr lang="en-GB" b="0" i="0" dirty="0" err="1">
                <a:solidFill>
                  <a:srgbClr val="3E3E3E"/>
                </a:solidFill>
                <a:effectLst/>
                <a:latin typeface="Droid Serif"/>
              </a:rPr>
              <a:t>Gettr</a:t>
            </a:r>
            <a:r>
              <a:rPr lang="en-GB" b="0" i="0" dirty="0">
                <a:solidFill>
                  <a:srgbClr val="3E3E3E"/>
                </a:solidFill>
                <a:effectLst/>
                <a:latin typeface="Droid Serif"/>
              </a:rPr>
              <a:t> and Rumble, that advertise themselves as conservative alternatives to Big Tech, according to statements by the companies. Although many of those users are ostracized from larger platforms, they continue to spread their views, which often appear in screenshots posted on the sites that barred them.</a:t>
            </a:r>
          </a:p>
          <a:p>
            <a:pPr marL="171450" indent="-171450">
              <a:buFontTx/>
              <a:buChar char="-"/>
            </a:pPr>
            <a:endParaRPr lang="en-GB" b="0" i="0" dirty="0">
              <a:solidFill>
                <a:srgbClr val="3E3E3E"/>
              </a:solidFill>
              <a:effectLst/>
              <a:latin typeface="Droid Serif"/>
            </a:endParaRPr>
          </a:p>
          <a:p>
            <a:pPr marL="171450" indent="-171450">
              <a:buFontTx/>
              <a:buChar char="-"/>
            </a:pPr>
            <a:r>
              <a:rPr lang="en-GB" b="0" i="0" dirty="0">
                <a:solidFill>
                  <a:srgbClr val="3E3E3E"/>
                </a:solidFill>
                <a:effectLst/>
                <a:latin typeface="Droid Serif"/>
              </a:rPr>
              <a:t>A new survey by the Pew Research Center found that 15% of prominent accounts on those seven platforms had previously been banished from others like Twitter and Facebook.</a:t>
            </a:r>
          </a:p>
          <a:p>
            <a:pPr marL="171450" indent="-171450">
              <a:buFontTx/>
              <a:buChar char="-"/>
            </a:pPr>
            <a:endParaRPr lang="en-GB" b="0" i="0" dirty="0">
              <a:solidFill>
                <a:srgbClr val="3E3E3E"/>
              </a:solidFill>
              <a:effectLst/>
              <a:latin typeface="Droid Serif"/>
            </a:endParaRPr>
          </a:p>
          <a:p>
            <a:pPr marL="171450" indent="-171450">
              <a:buFontTx/>
              <a:buChar char="-"/>
            </a:pPr>
            <a:r>
              <a:rPr lang="en-GB" b="0" i="0">
                <a:solidFill>
                  <a:srgbClr val="333333"/>
                </a:solidFill>
                <a:effectLst/>
                <a:latin typeface="Helvetica Neue" panose="02000503000000020004" pitchFamily="2" charset="0"/>
              </a:rPr>
              <a:t>Breton last month gave TikTok, owned by China’s ByteDance, an Oct. 25 deadline to provide information on its crisis response measures and also ordered the company to provide details by Nov. 8 on how it protects the integrity of elections and minors online on its platform.</a:t>
            </a: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18</a:t>
            </a:fld>
            <a:endParaRPr lang="nl-NL"/>
          </a:p>
        </p:txBody>
      </p:sp>
    </p:spTree>
    <p:extLst>
      <p:ext uri="{BB962C8B-B14F-4D97-AF65-F5344CB8AC3E}">
        <p14:creationId xmlns:p14="http://schemas.microsoft.com/office/powerpoint/2010/main" val="843158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2800" b="0" i="0">
                <a:solidFill>
                  <a:srgbClr val="000000"/>
                </a:solidFill>
                <a:effectLst/>
                <a:latin typeface="arial" panose="020B0604020202020204" pitchFamily="34" charset="0"/>
              </a:rPr>
              <a:t>Figure 1 Hashtags over-time for Dutch journalist Wierd Duk (De Telegraaf, male). Tags pertain mainly to the pandemic and topics covered by Duk. The orange tags are pertaining to him being a 'whorenalist' and the like...</a:t>
            </a:r>
          </a:p>
          <a:p>
            <a:br>
              <a:rPr lang="en-GB" sz="2800"/>
            </a:br>
            <a:br>
              <a:rPr lang="en-GB" dirty="0"/>
            </a:b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19</a:t>
            </a:fld>
            <a:endParaRPr lang="nl-NL"/>
          </a:p>
        </p:txBody>
      </p:sp>
    </p:spTree>
    <p:extLst>
      <p:ext uri="{BB962C8B-B14F-4D97-AF65-F5344CB8AC3E}">
        <p14:creationId xmlns:p14="http://schemas.microsoft.com/office/powerpoint/2010/main" val="336580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study published on October 29</a:t>
            </a:r>
          </a:p>
          <a:p>
            <a:endParaRPr lang="en-US" dirty="0"/>
          </a:p>
          <a:p>
            <a:r>
              <a:rPr lang="en-US" dirty="0"/>
              <a:t>-ProPublica – US Based non-profit organizations that does investigative journalism </a:t>
            </a:r>
          </a:p>
          <a:p>
            <a:endParaRPr lang="en-US" dirty="0"/>
          </a:p>
          <a:p>
            <a:r>
              <a:rPr lang="en-US" dirty="0"/>
              <a:t>-ProPublica found that Google still places adds on Bosnia and Herzegovina, Brazil, as well as France, Germany, Spain, and the Netherlands. - English</a:t>
            </a:r>
          </a:p>
          <a:p>
            <a:endParaRPr lang="en-GB" b="0" i="0" dirty="0">
              <a:solidFill>
                <a:srgbClr val="C6C6C6"/>
              </a:solidFill>
              <a:effectLst/>
              <a:latin typeface="Tiempos Text"/>
            </a:endParaRPr>
          </a:p>
        </p:txBody>
      </p:sp>
      <p:sp>
        <p:nvSpPr>
          <p:cNvPr id="4" name="Slide Number Placeholder 3"/>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85916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NL journalists hashtags: Maarten Keulemans</a:t>
            </a:r>
            <a:endParaRPr lang="en-GB" b="0" dirty="0">
              <a:effectLst/>
            </a:endParaRPr>
          </a:p>
          <a:p>
            <a:pPr algn="l"/>
            <a:br>
              <a:rPr lang="en-GB" dirty="0"/>
            </a:br>
            <a:r>
              <a:rPr lang="en-GB" b="0" i="0">
                <a:solidFill>
                  <a:srgbClr val="000000"/>
                </a:solidFill>
                <a:effectLst/>
                <a:latin typeface="arial" panose="020B0604020202020204" pitchFamily="34" charset="0"/>
              </a:rPr>
              <a:t>Figure 3: Tags and users surrounding male journalist Maarten Keulemans (de Volkskrant, note that this is the same paper as Asha ten Broeke in figure 2).</a:t>
            </a:r>
          </a:p>
          <a:p>
            <a:br>
              <a:rPr lang="en-GB"/>
            </a:b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20</a:t>
            </a:fld>
            <a:endParaRPr lang="nl-NL"/>
          </a:p>
        </p:txBody>
      </p:sp>
    </p:spTree>
    <p:extLst>
      <p:ext uri="{BB962C8B-B14F-4D97-AF65-F5344CB8AC3E}">
        <p14:creationId xmlns:p14="http://schemas.microsoft.com/office/powerpoint/2010/main" val="3419445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a:solidFill>
                  <a:srgbClr val="000000"/>
                </a:solidFill>
                <a:effectLst/>
                <a:latin typeface="Arial" panose="020B0604020202020204" pitchFamily="34" charset="0"/>
              </a:rPr>
              <a:t> Asha ten Broeke - </a:t>
            </a:r>
            <a:r>
              <a:rPr lang="en-GB" sz="1800" b="0" i="0" u="none" strike="noStrike" dirty="0" err="1">
                <a:solidFill>
                  <a:srgbClr val="000000"/>
                </a:solidFill>
                <a:effectLst/>
                <a:latin typeface="Arial" panose="020B0604020202020204" pitchFamily="34" charset="0"/>
              </a:rPr>
              <a:t>Volkskrant</a:t>
            </a:r>
            <a:endParaRPr lang="en-GB" b="0" i="0" u="none" strike="noStrike" dirty="0">
              <a:solidFill>
                <a:srgbClr val="1A0DAB"/>
              </a:solidFill>
              <a:effectLst/>
              <a:latin typeface="arial" panose="020B0604020202020204" pitchFamily="34" charset="0"/>
              <a:hlinkClick r:id="rId3"/>
            </a:endParaRPr>
          </a:p>
          <a:p>
            <a:endParaRPr lang="en-US" dirty="0"/>
          </a:p>
          <a:p>
            <a:pPr algn="l"/>
            <a:r>
              <a:rPr lang="en-GB" b="0" i="0">
                <a:solidFill>
                  <a:srgbClr val="000000"/>
                </a:solidFill>
                <a:effectLst/>
                <a:latin typeface="arial" panose="020B0604020202020204" pitchFamily="34" charset="0"/>
              </a:rPr>
              <a:t>Figure 2: hashtag-user network of the dataset pertaining to Asha ten Broeke (female Dutch journalist, de Volkskrant). Note how her physical appearance gets dragged in through tags such as fat shaming and BMI. This is also the case for the UK journalist Laura Kuenssberg, see figure 4, although this is almost not visible through the tags (see also the limitations section).</a:t>
            </a:r>
          </a:p>
          <a:p>
            <a:br>
              <a:rPr lang="en-GB"/>
            </a:b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21</a:t>
            </a:fld>
            <a:endParaRPr lang="nl-NL"/>
          </a:p>
        </p:txBody>
      </p:sp>
    </p:spTree>
    <p:extLst>
      <p:ext uri="{BB962C8B-B14F-4D97-AF65-F5344CB8AC3E}">
        <p14:creationId xmlns:p14="http://schemas.microsoft.com/office/powerpoint/2010/main" val="275983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NL outlet hashtags: NOS</a:t>
            </a:r>
            <a:endParaRPr lang="en-GB" b="0" dirty="0">
              <a:effectLst/>
            </a:endParaRPr>
          </a:p>
          <a:p>
            <a:br>
              <a:rPr lang="en-GB" dirty="0"/>
            </a:b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22</a:t>
            </a:fld>
            <a:endParaRPr lang="nl-NL"/>
          </a:p>
        </p:txBody>
      </p:sp>
    </p:spTree>
    <p:extLst>
      <p:ext uri="{BB962C8B-B14F-4D97-AF65-F5344CB8AC3E}">
        <p14:creationId xmlns:p14="http://schemas.microsoft.com/office/powerpoint/2010/main" val="2221170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NL outlet hashtags: </a:t>
            </a:r>
            <a:r>
              <a:rPr lang="en-GB" sz="1800" b="0" i="0" u="none" strike="noStrike" dirty="0" err="1">
                <a:solidFill>
                  <a:srgbClr val="000000"/>
                </a:solidFill>
                <a:effectLst/>
                <a:latin typeface="Arial" panose="020B0604020202020204" pitchFamily="34" charset="0"/>
              </a:rPr>
              <a:t>Telegraaf</a:t>
            </a:r>
            <a:endParaRPr lang="en-GB" b="0" dirty="0">
              <a:effectLst/>
            </a:endParaRPr>
          </a:p>
          <a:p>
            <a:br>
              <a:rPr lang="en-GB" dirty="0"/>
            </a:b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23</a:t>
            </a:fld>
            <a:endParaRPr lang="nl-NL"/>
          </a:p>
        </p:txBody>
      </p:sp>
    </p:spTree>
    <p:extLst>
      <p:ext uri="{BB962C8B-B14F-4D97-AF65-F5344CB8AC3E}">
        <p14:creationId xmlns:p14="http://schemas.microsoft.com/office/powerpoint/2010/main" val="2357190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000000"/>
                </a:solidFill>
                <a:effectLst/>
                <a:latin typeface="arial" panose="020B0604020202020204" pitchFamily="34" charset="0"/>
              </a:rPr>
              <a:t>Figure 9. Network of Facebook pages (yellow nodes) sharing similar news content (blue nodes). Made with the </a:t>
            </a:r>
            <a:r>
              <a:rPr lang="en-GB" b="0" i="0" u="none" strike="noStrike">
                <a:solidFill>
                  <a:srgbClr val="B00000"/>
                </a:solidFill>
                <a:effectLst/>
                <a:latin typeface="arial" panose="020B0604020202020204" pitchFamily="34" charset="0"/>
                <a:hlinkClick r:id="rId3" tooltip="Create this topic"/>
              </a:rPr>
              <a:t>CrowdTangle</a:t>
            </a:r>
            <a:r>
              <a:rPr lang="en-GB" b="0" i="0">
                <a:solidFill>
                  <a:srgbClr val="000000"/>
                </a:solidFill>
                <a:effectLst/>
                <a:latin typeface="arial" panose="020B0604020202020204" pitchFamily="34" charset="0"/>
              </a:rPr>
              <a:t> plugin extension. Following the top ten most interacted news articles shared on the Defund the BBC Facebook page, which was also featured as a significant hashtag on Twitter. These kinds of analyses provide for a sense of the Facebook page ecology and how pages use (similar) news articles to further their causes.</a:t>
            </a:r>
          </a:p>
          <a:p>
            <a:br>
              <a:rPr lang="en-GB"/>
            </a:b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24</a:t>
            </a:fld>
            <a:endParaRPr lang="nl-NL"/>
          </a:p>
        </p:txBody>
      </p:sp>
    </p:spTree>
    <p:extLst>
      <p:ext uri="{BB962C8B-B14F-4D97-AF65-F5344CB8AC3E}">
        <p14:creationId xmlns:p14="http://schemas.microsoft.com/office/powerpoint/2010/main" val="1802317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000000"/>
                </a:solidFill>
                <a:effectLst/>
                <a:latin typeface="ProximaNova"/>
              </a:rPr>
              <a:t>Just because information doesn't necessarily align with your personal views that you have already doesn't mean that it's fake. </a:t>
            </a:r>
          </a:p>
          <a:p>
            <a:pPr marL="171450" indent="-171450">
              <a:buFontTx/>
              <a:buChar char="-"/>
            </a:pPr>
            <a:r>
              <a:rPr lang="en-GB" b="0" i="0" dirty="0">
                <a:solidFill>
                  <a:srgbClr val="4A4A4A"/>
                </a:solidFill>
                <a:effectLst/>
                <a:latin typeface="Roboto" panose="02000000000000000000" pitchFamily="2" charset="0"/>
              </a:rPr>
              <a:t>Firstly, let’s recognize that ‘fake news’ is an umbrella term</a:t>
            </a:r>
          </a:p>
          <a:p>
            <a:pPr marL="171450" indent="-171450">
              <a:buFontTx/>
              <a:buChar char="-"/>
            </a:pPr>
            <a:endParaRPr lang="en-GB" b="0" i="0" dirty="0">
              <a:solidFill>
                <a:srgbClr val="4A4A4A"/>
              </a:solidFill>
              <a:effectLst/>
              <a:latin typeface="Roboto" panose="02000000000000000000" pitchFamily="2" charset="0"/>
            </a:endParaRPr>
          </a:p>
          <a:p>
            <a:pPr algn="l"/>
            <a:r>
              <a:rPr lang="en-GB" b="0" i="0" dirty="0">
                <a:solidFill>
                  <a:srgbClr val="4A4A4A"/>
                </a:solidFill>
                <a:effectLst/>
                <a:latin typeface="Roboto" panose="02000000000000000000" pitchFamily="2" charset="0"/>
              </a:rPr>
              <a:t>It is a wake up call to be more transparent, relevant, and to add value to people’s lives.</a:t>
            </a:r>
          </a:p>
          <a:p>
            <a:pPr algn="l"/>
            <a:r>
              <a:rPr lang="en-GB" b="0" i="0" dirty="0">
                <a:solidFill>
                  <a:srgbClr val="4A4A4A"/>
                </a:solidFill>
                <a:effectLst/>
                <a:latin typeface="Roboto" panose="02000000000000000000" pitchFamily="2" charset="0"/>
              </a:rPr>
              <a:t>It can develop a new business model of fact checking, myth busting and generally getting its act together as a better alternative to fakery.</a:t>
            </a:r>
          </a:p>
          <a:p>
            <a:br>
              <a:rPr lang="en-GB" dirty="0"/>
            </a:b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25</a:t>
            </a:fld>
            <a:endParaRPr lang="nl-NL"/>
          </a:p>
        </p:txBody>
      </p:sp>
    </p:spTree>
    <p:extLst>
      <p:ext uri="{BB962C8B-B14F-4D97-AF65-F5344CB8AC3E}">
        <p14:creationId xmlns:p14="http://schemas.microsoft.com/office/powerpoint/2010/main" val="132740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Charlie Beckett</a:t>
            </a:r>
          </a:p>
        </p:txBody>
      </p:sp>
      <p:sp>
        <p:nvSpPr>
          <p:cNvPr id="4" name="Slide Number Placeholder 3"/>
          <p:cNvSpPr>
            <a:spLocks noGrp="1"/>
          </p:cNvSpPr>
          <p:nvPr>
            <p:ph type="sldNum" sz="quarter" idx="5"/>
          </p:nvPr>
        </p:nvSpPr>
        <p:spPr/>
        <p:txBody>
          <a:bodyPr/>
          <a:lstStyle/>
          <a:p>
            <a:fld id="{812ECD43-08E5-4945-BC4F-4857758E978F}" type="slidenum">
              <a:rPr lang="nl-NL" smtClean="0"/>
              <a:t>26</a:t>
            </a:fld>
            <a:endParaRPr lang="nl-NL"/>
          </a:p>
        </p:txBody>
      </p:sp>
    </p:spTree>
    <p:extLst>
      <p:ext uri="{BB962C8B-B14F-4D97-AF65-F5344CB8AC3E}">
        <p14:creationId xmlns:p14="http://schemas.microsoft.com/office/powerpoint/2010/main" val="2727688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27</a:t>
            </a:fld>
            <a:endParaRPr lang="nl-NL"/>
          </a:p>
        </p:txBody>
      </p:sp>
    </p:spTree>
    <p:extLst>
      <p:ext uri="{BB962C8B-B14F-4D97-AF65-F5344CB8AC3E}">
        <p14:creationId xmlns:p14="http://schemas.microsoft.com/office/powerpoint/2010/main" val="2182097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444444"/>
                </a:solidFill>
                <a:effectLst/>
                <a:latin typeface="Gibson-Book"/>
              </a:rPr>
              <a:t>“The internet is essential infrastructure, and just as we hold companies accountable for polluting our air, waterways and food, we must hold companies accountable for polluting our families, kids and communities.”  </a:t>
            </a:r>
          </a:p>
          <a:p>
            <a:endParaRPr lang="en-GB" b="0" i="0">
              <a:solidFill>
                <a:srgbClr val="444444"/>
              </a:solidFill>
              <a:effectLst/>
              <a:latin typeface="Gibson-Book"/>
            </a:endParaRPr>
          </a:p>
          <a:p>
            <a:r>
              <a:rPr lang="en-GB" b="0" i="0">
                <a:solidFill>
                  <a:srgbClr val="444444"/>
                </a:solidFill>
                <a:effectLst/>
                <a:latin typeface="Gibson-Book"/>
              </a:rPr>
              <a:t>disseminate the information is a business decision,</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327637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a:solidFill>
                  <a:srgbClr val="36404C"/>
                </a:solidFill>
                <a:effectLst/>
                <a:latin typeface="freight-sans-pro"/>
              </a:rPr>
              <a:t>Freedom House</a:t>
            </a:r>
          </a:p>
          <a:p>
            <a:endParaRPr lang="en-GB" b="1" i="0">
              <a:solidFill>
                <a:srgbClr val="36404C"/>
              </a:solidFill>
              <a:effectLst/>
              <a:latin typeface="freight-sans-pro"/>
            </a:endParaRPr>
          </a:p>
          <a:p>
            <a:r>
              <a:rPr lang="en-GB" b="1" i="0">
                <a:solidFill>
                  <a:srgbClr val="36404C"/>
                </a:solidFill>
                <a:effectLst/>
                <a:latin typeface="freight-sans-pro"/>
              </a:rPr>
              <a:t>To manipulate online discussions </a:t>
            </a:r>
          </a:p>
          <a:p>
            <a:r>
              <a:rPr lang="en-GB" b="1" i="0">
                <a:solidFill>
                  <a:srgbClr val="36404C"/>
                </a:solidFill>
                <a:effectLst/>
                <a:latin typeface="freight-sans-pro"/>
              </a:rPr>
              <a:t>Generate answers </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32</a:t>
            </a:fld>
            <a:endParaRPr lang="nl-NL"/>
          </a:p>
        </p:txBody>
      </p:sp>
    </p:spTree>
    <p:extLst>
      <p:ext uri="{BB962C8B-B14F-4D97-AF65-F5344CB8AC3E}">
        <p14:creationId xmlns:p14="http://schemas.microsoft.com/office/powerpoint/2010/main" val="159254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C6C6C6"/>
                </a:solidFill>
                <a:effectLst/>
                <a:latin typeface="Tiempos Text"/>
              </a:rPr>
              <a:t>-Google is the world’s biggest digital advertising business. Last year it generated a record $257 billion in revenue. 31 of which comes from adds on websites. </a:t>
            </a:r>
          </a:p>
          <a:p>
            <a:endParaRPr lang="en-GB" b="0" i="0" dirty="0">
              <a:solidFill>
                <a:srgbClr val="C6C6C6"/>
              </a:solidFill>
              <a:effectLst/>
              <a:latin typeface="Tiempos Text"/>
            </a:endParaRPr>
          </a:p>
          <a:p>
            <a:r>
              <a:rPr lang="en-GB" b="0" i="0" dirty="0">
                <a:solidFill>
                  <a:srgbClr val="C6C6C6"/>
                </a:solidFill>
                <a:effectLst/>
                <a:latin typeface="Tiempos Text"/>
              </a:rPr>
              <a:t>-Publishers in the network receive 68% of the money spent on each ad placed on their site.</a:t>
            </a:r>
          </a:p>
          <a:p>
            <a:endParaRPr lang="en-GB" b="0" i="0" dirty="0">
              <a:solidFill>
                <a:srgbClr val="C6C6C6"/>
              </a:solidFill>
              <a:effectLst/>
              <a:latin typeface="Tiempos Text"/>
            </a:endParaRPr>
          </a:p>
          <a:p>
            <a:r>
              <a:rPr lang="en-GB" b="0" i="0" dirty="0">
                <a:solidFill>
                  <a:srgbClr val="C6C6C6"/>
                </a:solidFill>
                <a:effectLst/>
                <a:latin typeface="Tiempos Text"/>
              </a:rPr>
              <a:t>-A</a:t>
            </a:r>
            <a:r>
              <a:rPr lang="en-GB" b="0" i="0" dirty="0">
                <a:solidFill>
                  <a:srgbClr val="202124"/>
                </a:solidFill>
                <a:effectLst/>
                <a:latin typeface="arial" panose="020B0604020202020204" pitchFamily="34" charset="0"/>
              </a:rPr>
              <a:t>dvertisers can expect to pay: $2.32 per click on Google Ads Search. $0.67 per click on Google Ads Display.</a:t>
            </a:r>
            <a:endParaRPr lang="en-US" b="0" dirty="0"/>
          </a:p>
        </p:txBody>
      </p:sp>
      <p:sp>
        <p:nvSpPr>
          <p:cNvPr id="4" name="Slide Number Placeholder 3"/>
          <p:cNvSpPr>
            <a:spLocks noGrp="1"/>
          </p:cNvSpPr>
          <p:nvPr>
            <p:ph type="sldNum" sz="quarter" idx="5"/>
          </p:nvPr>
        </p:nvSpPr>
        <p:spPr/>
        <p:txBody>
          <a:bodyPr/>
          <a:lstStyle/>
          <a:p>
            <a:fld id="{812ECD43-08E5-4945-BC4F-4857758E978F}" type="slidenum">
              <a:rPr lang="nl-NL" smtClean="0"/>
              <a:t>3</a:t>
            </a:fld>
            <a:endParaRPr lang="nl-NL"/>
          </a:p>
        </p:txBody>
      </p:sp>
    </p:spTree>
    <p:extLst>
      <p:ext uri="{BB962C8B-B14F-4D97-AF65-F5344CB8AC3E}">
        <p14:creationId xmlns:p14="http://schemas.microsoft.com/office/powerpoint/2010/main" val="2564530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7E9EA"/>
                </a:solidFill>
                <a:effectLst/>
                <a:latin typeface="TwitterChirp"/>
              </a:rPr>
              <a:t>las plataformas buscan blindarse de responsabilidad ante contenidos ajenos que, sobre todo en contextos electorales, pueden ser piezas de desinformación. Es una de las formas en que metabolizan regulaciones al respecto como la DSA europea.</a:t>
            </a:r>
          </a:p>
          <a:p>
            <a:endParaRPr lang="en-GB" b="0" i="0">
              <a:solidFill>
                <a:srgbClr val="E7E9EA"/>
              </a:solidFill>
              <a:effectLst/>
              <a:latin typeface="TwitterChirp"/>
            </a:endParaRPr>
          </a:p>
          <a:p>
            <a:r>
              <a:rPr lang="en-GB" b="0" i="0">
                <a:solidFill>
                  <a:srgbClr val="E7E9EA"/>
                </a:solidFill>
                <a:effectLst/>
                <a:latin typeface="TwitterChirp"/>
              </a:rPr>
              <a:t>la decisión de las plataformas de derivar mucho menos tráfico hacia medios y fuentes externas busca concentrar la atención de usuarias/os en la propia red (economía de la atención) y, además, zafar de conflictos cada vez más fuertes por derechos de autor de esas fuentes externas.</a:t>
            </a:r>
          </a:p>
          <a:p>
            <a:endParaRPr lang="en-GB" b="0" i="0">
              <a:solidFill>
                <a:srgbClr val="E7E9EA"/>
              </a:solidFill>
              <a:effectLst/>
              <a:latin typeface="TwitterChirp"/>
            </a:endParaRPr>
          </a:p>
          <a:p>
            <a:r>
              <a:rPr lang="en-GB" b="0" i="0">
                <a:solidFill>
                  <a:srgbClr val="333333"/>
                </a:solidFill>
                <a:effectLst/>
                <a:latin typeface="Open Sans" panose="020B0606030504020204" pitchFamily="34" charset="0"/>
              </a:rPr>
              <a:t>“However, a collapse in relations soon followed. Tensions grew between the two parties, as news media organisations soon realised that they were unable to generate a sufficient income from social distribution as Facebook started to favour its own platform.”</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34</a:t>
            </a:fld>
            <a:endParaRPr lang="nl-NL"/>
          </a:p>
        </p:txBody>
      </p:sp>
    </p:spTree>
    <p:extLst>
      <p:ext uri="{BB962C8B-B14F-4D97-AF65-F5344CB8AC3E}">
        <p14:creationId xmlns:p14="http://schemas.microsoft.com/office/powerpoint/2010/main" val="4060533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a:solidFill>
                  <a:srgbClr val="4B4F58"/>
                </a:solidFill>
                <a:effectLst/>
                <a:latin typeface="-apple-system"/>
              </a:rPr>
              <a:t>In a nutshell, Instant Articles is a feature that pulls the entire post from your website and displays it within the Facebook mobile app. Some of the formatting will remain, such as headers or bullet points.</a:t>
            </a:r>
          </a:p>
          <a:p>
            <a:pPr algn="l" fontAlgn="base"/>
            <a:r>
              <a:rPr lang="en-GB" b="0" i="0">
                <a:solidFill>
                  <a:srgbClr val="4B4F58"/>
                </a:solidFill>
                <a:effectLst/>
                <a:latin typeface="-apple-system"/>
              </a:rPr>
              <a:t>However, this service only pulls the post itself and not the rest of your site. Things like header images, footers and widgets may not be converted. The content will still belong to you while referencing the website.</a:t>
            </a:r>
          </a:p>
          <a:p>
            <a:endParaRPr lang="en-GB"/>
          </a:p>
          <a:p>
            <a:r>
              <a:rPr lang="en-GB" b="0" i="0">
                <a:solidFill>
                  <a:srgbClr val="4B4F58"/>
                </a:solidFill>
                <a:effectLst/>
                <a:latin typeface="-apple-system"/>
              </a:rPr>
              <a:t>Facebook limits the number of ads delivered through Instant Articles. This can greatly reduce the income from those services.</a:t>
            </a:r>
            <a:br>
              <a:rPr lang="en-GB"/>
            </a:b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35</a:t>
            </a:fld>
            <a:endParaRPr lang="nl-NL"/>
          </a:p>
        </p:txBody>
      </p:sp>
    </p:spTree>
    <p:extLst>
      <p:ext uri="{BB962C8B-B14F-4D97-AF65-F5344CB8AC3E}">
        <p14:creationId xmlns:p14="http://schemas.microsoft.com/office/powerpoint/2010/main" val="3721662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333333"/>
                </a:solidFill>
                <a:effectLst/>
                <a:latin typeface="Open Sans" panose="020B0606030504020204" pitchFamily="34" charset="0"/>
              </a:rPr>
              <a:t>Second, media companies who followed Facebook’s move to video soon found out that Facebook had inflated their video metrics. This caused publishers to dump video almost as quickly as they adopted it, leading to further restructures and layoffs (</a:t>
            </a:r>
            <a:r>
              <a:rPr lang="en-GB" b="0" i="0" u="sng">
                <a:solidFill>
                  <a:srgbClr val="006ACC"/>
                </a:solidFill>
                <a:effectLst/>
                <a:latin typeface="Open Sans" panose="020B0606030504020204" pitchFamily="34" charset="0"/>
                <a:hlinkClick r:id="rId3"/>
              </a:rPr>
              <a:t>Oremus, 2018</a:t>
            </a:r>
            <a:r>
              <a:rPr lang="en-GB" b="0" i="0">
                <a:solidFill>
                  <a:srgbClr val="333333"/>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36</a:t>
            </a:fld>
            <a:endParaRPr lang="nl-NL"/>
          </a:p>
        </p:txBody>
      </p:sp>
    </p:spTree>
    <p:extLst>
      <p:ext uri="{BB962C8B-B14F-4D97-AF65-F5344CB8AC3E}">
        <p14:creationId xmlns:p14="http://schemas.microsoft.com/office/powerpoint/2010/main" val="2583566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333333"/>
                </a:solidFill>
                <a:effectLst/>
                <a:latin typeface="Open Sans" panose="020B0606030504020204" pitchFamily="34" charset="0"/>
              </a:rPr>
              <a:t>The third development was Facebook’s response to the fallout from the 2016 US election, which saw Facebook come under criticism for distributing misinformation across its platform (</a:t>
            </a:r>
            <a:r>
              <a:rPr lang="en-GB" b="0" i="0" u="sng">
                <a:solidFill>
                  <a:srgbClr val="006ACC"/>
                </a:solidFill>
                <a:effectLst/>
                <a:latin typeface="Open Sans" panose="020B0606030504020204" pitchFamily="34" charset="0"/>
                <a:hlinkClick r:id="rId3"/>
              </a:rPr>
              <a:t>Tandoc et al., 2018</a:t>
            </a:r>
            <a:r>
              <a:rPr lang="en-GB" b="0" i="0">
                <a:solidFill>
                  <a:srgbClr val="333333"/>
                </a:solidFill>
                <a:effectLst/>
                <a:latin typeface="Open Sans" panose="020B0606030504020204" pitchFamily="34" charset="0"/>
              </a:rPr>
              <a:t>; </a:t>
            </a:r>
            <a:r>
              <a:rPr lang="en-GB" b="0" i="0" u="sng">
                <a:solidFill>
                  <a:srgbClr val="006ACC"/>
                </a:solidFill>
                <a:effectLst/>
                <a:latin typeface="Open Sans" panose="020B0606030504020204" pitchFamily="34" charset="0"/>
                <a:hlinkClick r:id="rId4"/>
              </a:rPr>
              <a:t>Vaidhyanathan, 2018</a:t>
            </a:r>
            <a:r>
              <a:rPr lang="en-GB" b="0" i="0">
                <a:solidFill>
                  <a:srgbClr val="333333"/>
                </a:solidFill>
                <a:effectLst/>
                <a:latin typeface="Open Sans" panose="020B0606030504020204" pitchFamily="34" charset="0"/>
              </a:rPr>
              <a:t>). Realising that news was now a business risk rather than an opportunity, Facebook stepped away for news distribution. The most notable evidence of this shift occurred in January 2018, when the company changed its News Feed algorithm to show ‘more posts from friends and family’ and limit the amount of content displayed by publishers and businesses (</a:t>
            </a:r>
            <a:r>
              <a:rPr lang="en-GB" b="0" i="0" u="sng">
                <a:solidFill>
                  <a:srgbClr val="006ACC"/>
                </a:solidFill>
                <a:effectLst/>
                <a:latin typeface="Open Sans" panose="020B0606030504020204" pitchFamily="34" charset="0"/>
                <a:hlinkClick r:id="rId5"/>
              </a:rPr>
              <a:t>Mosseri, 2018</a:t>
            </a:r>
            <a:r>
              <a:rPr lang="en-GB" b="0" i="0">
                <a:solidFill>
                  <a:srgbClr val="333333"/>
                </a:solidFill>
                <a:effectLst/>
                <a:latin typeface="Open Sans" panose="020B0606030504020204" pitchFamily="34" charset="0"/>
              </a:rPr>
              <a:t>).</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37</a:t>
            </a:fld>
            <a:endParaRPr lang="nl-NL"/>
          </a:p>
        </p:txBody>
      </p:sp>
    </p:spTree>
    <p:extLst>
      <p:ext uri="{BB962C8B-B14F-4D97-AF65-F5344CB8AC3E}">
        <p14:creationId xmlns:p14="http://schemas.microsoft.com/office/powerpoint/2010/main" val="2566972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buFont typeface="+mj-lt"/>
              <a:buAutoNum type="arabicPeriod"/>
            </a:pPr>
            <a:r>
              <a:rPr lang="en-GB" b="0" i="1">
                <a:solidFill>
                  <a:srgbClr val="D1D5DB"/>
                </a:solidFill>
                <a:effectLst/>
                <a:latin typeface="Söhne"/>
              </a:rPr>
              <a:t>Explanation:</a:t>
            </a:r>
            <a:r>
              <a:rPr lang="en-GB" b="0" i="0">
                <a:solidFill>
                  <a:srgbClr val="D1D5DB"/>
                </a:solidFill>
                <a:effectLst/>
                <a:latin typeface="Söhne"/>
              </a:rPr>
              <a:t> Traditional gatekeepers, such as editors, played a role in vetting information. In digital platforms, the absence of strong gatekeeping mechanisms allows unverified content to reach a wide audience.</a:t>
            </a:r>
          </a:p>
          <a:p>
            <a:br>
              <a:rPr lang="en-GB"/>
            </a:br>
            <a:r>
              <a:rPr lang="en-GB" b="0" i="0">
                <a:solidFill>
                  <a:srgbClr val="D1D5DB"/>
                </a:solidFill>
                <a:effectLst/>
                <a:latin typeface="Söhne"/>
              </a:rPr>
              <a:t>With the diminishing role of traditional gatekeepers, how can journalists adapt their fact-checking processes to maintain credibility and trustworthiness?</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38</a:t>
            </a:fld>
            <a:endParaRPr lang="nl-NL"/>
          </a:p>
        </p:txBody>
      </p:sp>
    </p:spTree>
    <p:extLst>
      <p:ext uri="{BB962C8B-B14F-4D97-AF65-F5344CB8AC3E}">
        <p14:creationId xmlns:p14="http://schemas.microsoft.com/office/powerpoint/2010/main" val="2072023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buFont typeface="+mj-lt"/>
              <a:buAutoNum type="arabicPeriod"/>
            </a:pPr>
            <a:r>
              <a:rPr lang="en-GB" b="0" i="1">
                <a:solidFill>
                  <a:srgbClr val="D1D5DB"/>
                </a:solidFill>
                <a:effectLst/>
                <a:latin typeface="Söhne"/>
              </a:rPr>
              <a:t>Explanation:</a:t>
            </a:r>
            <a:r>
              <a:rPr lang="en-GB" b="0" i="0">
                <a:solidFill>
                  <a:srgbClr val="D1D5DB"/>
                </a:solidFill>
                <a:effectLst/>
                <a:latin typeface="Söhne"/>
              </a:rPr>
              <a:t> Traditional gatekeepers, such as editors, played a role in vetting information. In digital platforms, the absence of strong gatekeeping mechanisms allows unverified content to reach a wide audience.</a:t>
            </a:r>
          </a:p>
          <a:p>
            <a:br>
              <a:rPr lang="en-GB"/>
            </a:br>
            <a:r>
              <a:rPr lang="en-GB" b="0" i="0">
                <a:solidFill>
                  <a:srgbClr val="D1D5DB"/>
                </a:solidFill>
                <a:effectLst/>
                <a:latin typeface="Söhne"/>
              </a:rPr>
              <a:t>With the diminishing role of traditional gatekeepers, how can journalists adapt their fact-checking processes to maintain credibility and trustworthiness?</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39</a:t>
            </a:fld>
            <a:endParaRPr lang="nl-NL"/>
          </a:p>
        </p:txBody>
      </p:sp>
    </p:spTree>
    <p:extLst>
      <p:ext uri="{BB962C8B-B14F-4D97-AF65-F5344CB8AC3E}">
        <p14:creationId xmlns:p14="http://schemas.microsoft.com/office/powerpoint/2010/main" val="2406239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buFont typeface="+mj-lt"/>
              <a:buAutoNum type="arabicPeriod"/>
            </a:pPr>
            <a:r>
              <a:rPr lang="en-GB" b="0" i="1">
                <a:solidFill>
                  <a:srgbClr val="D1D5DB"/>
                </a:solidFill>
                <a:effectLst/>
                <a:latin typeface="Söhne"/>
              </a:rPr>
              <a:t>Explanation:</a:t>
            </a:r>
            <a:r>
              <a:rPr lang="en-GB" b="0" i="0">
                <a:solidFill>
                  <a:srgbClr val="D1D5DB"/>
                </a:solidFill>
                <a:effectLst/>
                <a:latin typeface="Söhne"/>
              </a:rPr>
              <a:t> Traditional gatekeepers, such as editors, played a role in vetting information. In digital platforms, the absence of strong gatekeeping mechanisms allows unverified content to reach a wide audience.</a:t>
            </a:r>
          </a:p>
          <a:p>
            <a:br>
              <a:rPr lang="en-GB"/>
            </a:br>
            <a:r>
              <a:rPr lang="en-GB" b="0" i="0">
                <a:solidFill>
                  <a:srgbClr val="D1D5DB"/>
                </a:solidFill>
                <a:effectLst/>
                <a:latin typeface="Söhne"/>
              </a:rPr>
              <a:t>With the diminishing role of traditional gatekeepers, how can journalists adapt their fact-checking processes to maintain credibility and trustworthiness?</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40</a:t>
            </a:fld>
            <a:endParaRPr lang="nl-NL"/>
          </a:p>
        </p:txBody>
      </p:sp>
    </p:spTree>
    <p:extLst>
      <p:ext uri="{BB962C8B-B14F-4D97-AF65-F5344CB8AC3E}">
        <p14:creationId xmlns:p14="http://schemas.microsoft.com/office/powerpoint/2010/main" val="3277826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1" i="0">
              <a:solidFill>
                <a:srgbClr val="D1D5DB"/>
              </a:solidFill>
              <a:effectLst/>
              <a:latin typeface="Söhne"/>
            </a:endParaRPr>
          </a:p>
          <a:p>
            <a:pPr algn="l"/>
            <a:r>
              <a:rPr lang="en-GB" b="1" i="0">
                <a:solidFill>
                  <a:srgbClr val="D1D5DB"/>
                </a:solidFill>
                <a:effectLst/>
                <a:latin typeface="Söhne"/>
              </a:rPr>
              <a:t>Filter Bubbles and Echo Chambers:</a:t>
            </a:r>
            <a:endParaRPr lang="en-GB" b="0" i="0">
              <a:solidFill>
                <a:srgbClr val="D1D5DB"/>
              </a:solidFill>
              <a:effectLst/>
              <a:latin typeface="Söhne"/>
            </a:endParaRPr>
          </a:p>
          <a:p>
            <a:pPr algn="l">
              <a:buFont typeface="Arial" panose="020B0604020202020204" pitchFamily="34" charset="0"/>
              <a:buChar char="•"/>
            </a:pPr>
            <a:r>
              <a:rPr lang="en-GB" b="0" i="1">
                <a:solidFill>
                  <a:srgbClr val="D1D5DB"/>
                </a:solidFill>
                <a:effectLst/>
                <a:latin typeface="Söhne"/>
              </a:rPr>
              <a:t>Explanation:</a:t>
            </a:r>
            <a:r>
              <a:rPr lang="en-GB" b="0" i="0">
                <a:solidFill>
                  <a:srgbClr val="D1D5DB"/>
                </a:solidFill>
                <a:effectLst/>
                <a:latin typeface="Söhne"/>
              </a:rPr>
              <a:t> Users on digital platforms may be confined to filter bubbles and echo chambers, where they are exposed to information that aligns with their existing beliefs. This can make it difficult for journalists to present a balanced and accurate picture.</a:t>
            </a:r>
          </a:p>
          <a:p>
            <a:pPr algn="l">
              <a:buFont typeface="Arial" panose="020B0604020202020204" pitchFamily="34" charset="0"/>
              <a:buChar char="•"/>
            </a:pPr>
            <a:endParaRPr lang="en-GB" b="0" i="0">
              <a:solidFill>
                <a:srgbClr val="D1D5DB"/>
              </a:solidFill>
              <a:effectLst/>
              <a:latin typeface="Söhne"/>
            </a:endParaRPr>
          </a:p>
          <a:p>
            <a:pPr algn="l">
              <a:buFont typeface="Arial" panose="020B0604020202020204" pitchFamily="34" charset="0"/>
              <a:buChar char="•"/>
            </a:pPr>
            <a:r>
              <a:rPr lang="en-GB" b="0" i="0">
                <a:solidFill>
                  <a:srgbClr val="D1D5DB"/>
                </a:solidFill>
                <a:effectLst/>
                <a:latin typeface="Söhne"/>
              </a:rPr>
              <a:t>How might journalists disrupt filter bubbles and echo chambers to ensure a more comprehensive and unbiased understanding of information? What responsibilities do platforms bear in this regard?</a:t>
            </a:r>
          </a:p>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42</a:t>
            </a:fld>
            <a:endParaRPr lang="nl-NL"/>
          </a:p>
        </p:txBody>
      </p:sp>
    </p:spTree>
    <p:extLst>
      <p:ext uri="{BB962C8B-B14F-4D97-AF65-F5344CB8AC3E}">
        <p14:creationId xmlns:p14="http://schemas.microsoft.com/office/powerpoint/2010/main" val="879009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43</a:t>
            </a:fld>
            <a:endParaRPr lang="nl-NL"/>
          </a:p>
        </p:txBody>
      </p:sp>
    </p:spTree>
    <p:extLst>
      <p:ext uri="{BB962C8B-B14F-4D97-AF65-F5344CB8AC3E}">
        <p14:creationId xmlns:p14="http://schemas.microsoft.com/office/powerpoint/2010/main" val="2727833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000000"/>
                </a:solidFill>
                <a:effectLst/>
                <a:latin typeface="PT Serif" panose="020A0603040505020204" pitchFamily="18" charset="77"/>
              </a:rPr>
              <a:t>So when it comes to filter bubbles, it's clear that the potential is there for us to be concerned. It's clear that algorithms and algorithmically driven services are very important, and a lot of people are using them to get news online. </a:t>
            </a:r>
          </a:p>
          <a:p>
            <a:br>
              <a:rPr lang="en-GB"/>
            </a:b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47</a:t>
            </a:fld>
            <a:endParaRPr lang="nl-NL"/>
          </a:p>
        </p:txBody>
      </p:sp>
    </p:spTree>
    <p:extLst>
      <p:ext uri="{BB962C8B-B14F-4D97-AF65-F5344CB8AC3E}">
        <p14:creationId xmlns:p14="http://schemas.microsoft.com/office/powerpoint/2010/main" val="396754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919191"/>
                </a:solidFill>
                <a:effectLst/>
                <a:latin typeface="Graphik"/>
              </a:rPr>
              <a:t>- A </a:t>
            </a:r>
            <a:r>
              <a:rPr lang="en-GB" b="0" i="0" dirty="0" err="1">
                <a:solidFill>
                  <a:srgbClr val="919191"/>
                </a:solidFill>
                <a:effectLst/>
                <a:latin typeface="Graphik"/>
              </a:rPr>
              <a:t>EuskalNews</a:t>
            </a:r>
            <a:r>
              <a:rPr lang="en-GB" b="0" i="0" dirty="0">
                <a:solidFill>
                  <a:srgbClr val="919191"/>
                </a:solidFill>
                <a:effectLst/>
                <a:latin typeface="Graphik"/>
              </a:rPr>
              <a:t> story with Google ads that falsely linked excess death figures in the Netherlands to vaccines.</a:t>
            </a: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787961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B2135F"/>
                </a:solidFill>
                <a:effectLst/>
                <a:latin typeface="PT Serif" panose="020A0603040505020204" pitchFamily="18" charset="77"/>
                <a:hlinkClick r:id="rId3"/>
              </a:rPr>
              <a:t>What we found</a:t>
            </a:r>
            <a:r>
              <a:rPr lang="en-GB" b="0" i="0">
                <a:solidFill>
                  <a:srgbClr val="000000"/>
                </a:solidFill>
                <a:effectLst/>
                <a:latin typeface="PT Serif" panose="020A0603040505020204" pitchFamily="18" charset="77"/>
              </a:rPr>
              <a:t> was that the more people use direct access, the less diverse their news diet was. Not only people are using more sources of news when they get their news on social media. They're using lots of different sources, and the balance between those different sources improves with respect to diversity</a:t>
            </a:r>
          </a:p>
          <a:p>
            <a:endParaRPr lang="en-GB" b="0" i="0">
              <a:solidFill>
                <a:srgbClr val="000000"/>
              </a:solidFill>
              <a:effectLst/>
              <a:latin typeface="PT Serif" panose="020A0603040505020204" pitchFamily="18" charset="77"/>
            </a:endParaRPr>
          </a:p>
          <a:p>
            <a:pPr algn="l"/>
            <a:r>
              <a:rPr lang="en-GB" b="0" i="0">
                <a:solidFill>
                  <a:srgbClr val="000000"/>
                </a:solidFill>
                <a:effectLst/>
                <a:latin typeface="PT Serif" panose="020A0603040505020204" pitchFamily="18" charset="77"/>
              </a:rPr>
              <a:t>What we found is that a process of automated serendipity effectively diversifies people's news diets. People who use search engines for news on average use more news sources than people who don't. More importantly, they're more likely to use sources from both the left and the right. </a:t>
            </a:r>
          </a:p>
          <a:p>
            <a:endParaRPr lang="en-GB" b="0" i="0">
              <a:solidFill>
                <a:srgbClr val="000000"/>
              </a:solidFill>
              <a:effectLst/>
              <a:latin typeface="PT Serif" panose="020A0603040505020204" pitchFamily="18" charset="77"/>
            </a:endParaRPr>
          </a:p>
          <a:p>
            <a:pPr algn="l"/>
            <a:endParaRPr lang="en-GB" b="0" i="0">
              <a:solidFill>
                <a:srgbClr val="000000"/>
              </a:solidFill>
              <a:effectLst/>
              <a:latin typeface="PT Serif" panose="020A0603040505020204" pitchFamily="18" charset="77"/>
            </a:endParaRPr>
          </a:p>
          <a:p>
            <a:pPr algn="l"/>
            <a:r>
              <a:rPr lang="en-GB" b="0" i="0">
                <a:solidFill>
                  <a:srgbClr val="000000"/>
                </a:solidFill>
                <a:effectLst/>
                <a:latin typeface="PT Serif" panose="020A0603040505020204" pitchFamily="18" charset="77"/>
              </a:rPr>
              <a:t>Most of the best available independent empirical evidence seems to suggest that online news use on search and social media is more diverse. But there's a possibility that this diversity is causing some kind of polarisation, in both attitudes and usage. This is interesting, because in some ways it's the opposite of what the filter bubble hypothesis predicted. </a:t>
            </a:r>
          </a:p>
          <a:p>
            <a:br>
              <a:rPr lang="en-GB"/>
            </a:br>
            <a:br>
              <a:rPr lang="en-GB"/>
            </a:b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48</a:t>
            </a:fld>
            <a:endParaRPr lang="nl-NL"/>
          </a:p>
        </p:txBody>
      </p:sp>
    </p:spTree>
    <p:extLst>
      <p:ext uri="{BB962C8B-B14F-4D97-AF65-F5344CB8AC3E}">
        <p14:creationId xmlns:p14="http://schemas.microsoft.com/office/powerpoint/2010/main" val="3601528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51</a:t>
            </a:fld>
            <a:endParaRPr lang="nl-NL"/>
          </a:p>
        </p:txBody>
      </p:sp>
    </p:spTree>
    <p:extLst>
      <p:ext uri="{BB962C8B-B14F-4D97-AF65-F5344CB8AC3E}">
        <p14:creationId xmlns:p14="http://schemas.microsoft.com/office/powerpoint/2010/main" val="4000771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52</a:t>
            </a:fld>
            <a:endParaRPr lang="nl-NL"/>
          </a:p>
        </p:txBody>
      </p:sp>
    </p:spTree>
    <p:extLst>
      <p:ext uri="{BB962C8B-B14F-4D97-AF65-F5344CB8AC3E}">
        <p14:creationId xmlns:p14="http://schemas.microsoft.com/office/powerpoint/2010/main" val="2167122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l">
              <a:buFont typeface="+mj-lt"/>
              <a:buAutoNum type="arabicPeriod"/>
            </a:pPr>
            <a:r>
              <a:rPr lang="en-GB" b="0" i="0">
                <a:solidFill>
                  <a:srgbClr val="D1D5DB"/>
                </a:solidFill>
                <a:effectLst/>
                <a:latin typeface="Söhne"/>
              </a:rPr>
              <a:t>To what extent should social media platforms be responsible for preventing the spread of disinformation? Should they play a more active role in content moderation, and what implications might this have for free speech?</a:t>
            </a:r>
          </a:p>
          <a:p>
            <a:pPr algn="l">
              <a:buFont typeface="+mj-lt"/>
              <a:buAutoNum type="arabicPeriod"/>
            </a:pPr>
            <a:endParaRPr lang="en-GB" b="0" i="0">
              <a:solidFill>
                <a:srgbClr val="D1D5DB"/>
              </a:solidFill>
              <a:effectLst/>
              <a:latin typeface="Söhne"/>
            </a:endParaRPr>
          </a:p>
          <a:p>
            <a:pPr marL="742950" lvl="1" indent="-285750" algn="l">
              <a:buFont typeface="+mj-lt"/>
              <a:buAutoNum type="arabicPeriod"/>
            </a:pPr>
            <a:r>
              <a:rPr lang="en-GB" b="0" i="0">
                <a:solidFill>
                  <a:srgbClr val="D1D5DB"/>
                </a:solidFill>
                <a:effectLst/>
                <a:latin typeface="Söhne"/>
              </a:rPr>
              <a:t>How can journalists balance the need for quick news dissemination on digital platforms with the imperative to verify information thoroughly? What challenges does this pose to journalistic integrity?</a:t>
            </a:r>
          </a:p>
          <a:p>
            <a:br>
              <a:rPr lang="en-GB"/>
            </a:br>
            <a:endParaRPr lang="en-GB" b="0" i="0">
              <a:solidFill>
                <a:srgbClr val="D1D5DB"/>
              </a:solidFill>
              <a:effectLst/>
              <a:latin typeface="Söhne"/>
            </a:endParaRPr>
          </a:p>
          <a:p>
            <a:br>
              <a:rPr lang="en-GB"/>
            </a:b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53</a:t>
            </a:fld>
            <a:endParaRPr lang="nl-NL"/>
          </a:p>
        </p:txBody>
      </p:sp>
    </p:spTree>
    <p:extLst>
      <p:ext uri="{BB962C8B-B14F-4D97-AF65-F5344CB8AC3E}">
        <p14:creationId xmlns:p14="http://schemas.microsoft.com/office/powerpoint/2010/main" val="21988496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build to be naturally, almost physiologically intuitive. </a:t>
            </a:r>
          </a:p>
          <a:p>
            <a:r>
              <a:rPr lang="en-US" dirty="0"/>
              <a:t>Extend beyond our physiological understanding </a:t>
            </a:r>
          </a:p>
          <a:p>
            <a:r>
              <a:rPr lang="en-US" dirty="0"/>
              <a:t>Everywhere where from implies function</a:t>
            </a:r>
          </a:p>
        </p:txBody>
      </p:sp>
      <p:sp>
        <p:nvSpPr>
          <p:cNvPr id="4" name="Slide Number Placeholder 3"/>
          <p:cNvSpPr>
            <a:spLocks noGrp="1"/>
          </p:cNvSpPr>
          <p:nvPr>
            <p:ph type="sldNum" sz="quarter" idx="5"/>
          </p:nvPr>
        </p:nvSpPr>
        <p:spPr/>
        <p:txBody>
          <a:bodyPr/>
          <a:lstStyle/>
          <a:p>
            <a:fld id="{812ECD43-08E5-4945-BC4F-4857758E978F}" type="slidenum">
              <a:rPr lang="nl-NL" smtClean="0"/>
              <a:t>54</a:t>
            </a:fld>
            <a:endParaRPr lang="nl-NL"/>
          </a:p>
        </p:txBody>
      </p:sp>
    </p:spTree>
    <p:extLst>
      <p:ext uri="{BB962C8B-B14F-4D97-AF65-F5344CB8AC3E}">
        <p14:creationId xmlns:p14="http://schemas.microsoft.com/office/powerpoint/2010/main" val="1075846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55</a:t>
            </a:fld>
            <a:endParaRPr lang="nl-NL"/>
          </a:p>
        </p:txBody>
      </p:sp>
    </p:spTree>
    <p:extLst>
      <p:ext uri="{BB962C8B-B14F-4D97-AF65-F5344CB8AC3E}">
        <p14:creationId xmlns:p14="http://schemas.microsoft.com/office/powerpoint/2010/main" val="225899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a:solidFill>
                  <a:srgbClr val="D1D5DB"/>
                </a:solidFill>
                <a:effectLst/>
                <a:latin typeface="Söhne"/>
              </a:rPr>
              <a:t>Explanation:</a:t>
            </a:r>
            <a:r>
              <a:rPr lang="en-GB" b="0" i="0">
                <a:solidFill>
                  <a:srgbClr val="D1D5DB"/>
                </a:solidFill>
                <a:effectLst/>
                <a:latin typeface="Söhne"/>
              </a:rPr>
              <a:t> The sheer volume of data on digital platforms makes it challenging for journalists to manually verify every piece of information, especially when dealing with millions of data points.</a:t>
            </a:r>
          </a:p>
          <a:p>
            <a:endParaRPr lang="en-GB" b="0" i="0">
              <a:solidFill>
                <a:srgbClr val="D1D5DB"/>
              </a:solidFill>
              <a:effectLst/>
              <a:latin typeface="Söhne"/>
            </a:endParaRPr>
          </a:p>
          <a:p>
            <a:r>
              <a:rPr lang="en-GB" b="0" i="0">
                <a:solidFill>
                  <a:srgbClr val="D1D5DB"/>
                </a:solidFill>
                <a:effectLst/>
                <a:latin typeface="Söhne"/>
              </a:rPr>
              <a:t>Given the overwhelming volume of data on digital platforms, what strategies can journalists employ to prioritize information for verification without sacrificing accuracy?</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56</a:t>
            </a:fld>
            <a:endParaRPr lang="nl-NL"/>
          </a:p>
        </p:txBody>
      </p:sp>
    </p:spTree>
    <p:extLst>
      <p:ext uri="{BB962C8B-B14F-4D97-AF65-F5344CB8AC3E}">
        <p14:creationId xmlns:p14="http://schemas.microsoft.com/office/powerpoint/2010/main" val="355121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D1D5DB"/>
                </a:solidFill>
                <a:effectLst/>
                <a:latin typeface="Söhne"/>
              </a:rPr>
              <a:t>Limited Data Access:</a:t>
            </a:r>
            <a:endParaRPr lang="en-GB" b="0" i="0">
              <a:solidFill>
                <a:srgbClr val="D1D5DB"/>
              </a:solidFill>
              <a:effectLst/>
              <a:latin typeface="Söhne"/>
            </a:endParaRPr>
          </a:p>
          <a:p>
            <a:pPr algn="l">
              <a:buFont typeface="Arial" panose="020B0604020202020204" pitchFamily="34" charset="0"/>
              <a:buChar char="•"/>
            </a:pPr>
            <a:r>
              <a:rPr lang="en-GB" b="0" i="1">
                <a:solidFill>
                  <a:srgbClr val="D1D5DB"/>
                </a:solidFill>
                <a:effectLst/>
                <a:latin typeface="Söhne"/>
              </a:rPr>
              <a:t>Explanation:</a:t>
            </a:r>
            <a:r>
              <a:rPr lang="en-GB" b="0" i="0">
                <a:solidFill>
                  <a:srgbClr val="D1D5DB"/>
                </a:solidFill>
                <a:effectLst/>
                <a:latin typeface="Söhne"/>
              </a:rPr>
              <a:t> Digital platforms may restrict access to certain data, hindering journalists' ability to thoroughly investigate and corroborate information.</a:t>
            </a:r>
          </a:p>
          <a:p>
            <a:endParaRPr lang="en-US"/>
          </a:p>
          <a:p>
            <a:r>
              <a:rPr lang="en-GB" b="0" i="0">
                <a:solidFill>
                  <a:srgbClr val="D1D5DB"/>
                </a:solidFill>
                <a:effectLst/>
                <a:latin typeface="Söhne"/>
              </a:rPr>
              <a:t>In cases where digital platforms limit access to data, how can journalists advocate for greater transparency without compromising user privacy or platform security?</a:t>
            </a:r>
          </a:p>
          <a:p>
            <a:endParaRPr lang="en-GB" b="0" i="0">
              <a:solidFill>
                <a:srgbClr val="D1D5DB"/>
              </a:solidFill>
              <a:effectLst/>
              <a:latin typeface="Söhne"/>
            </a:endParaRPr>
          </a:p>
          <a:p>
            <a:r>
              <a:rPr lang="en-GB" b="0" i="0">
                <a:solidFill>
                  <a:srgbClr val="4D5156"/>
                </a:solidFill>
                <a:effectLst/>
                <a:latin typeface="Google Sans"/>
              </a:rPr>
              <a:t>APIs are </a:t>
            </a:r>
            <a:r>
              <a:rPr lang="en-GB" b="0" i="0">
                <a:solidFill>
                  <a:srgbClr val="040C28"/>
                </a:solidFill>
                <a:effectLst/>
                <a:latin typeface="Google Sans"/>
              </a:rPr>
              <a:t>mechanisms that enable two software components to communicate with each other using a set of definitions and protocols</a:t>
            </a:r>
            <a:r>
              <a:rPr lang="en-GB" b="0" i="0">
                <a:solidFill>
                  <a:srgbClr val="4D5156"/>
                </a:solidFill>
                <a:effectLst/>
                <a:latin typeface="Google Sans"/>
              </a:rPr>
              <a:t>. For example, the weather bureau's software system contains daily weather data. The weather app on your phone “talks” to this system via APIs and shows you daily weather updates on your phone.</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57</a:t>
            </a:fld>
            <a:endParaRPr lang="nl-NL"/>
          </a:p>
        </p:txBody>
      </p:sp>
    </p:spTree>
    <p:extLst>
      <p:ext uri="{BB962C8B-B14F-4D97-AF65-F5344CB8AC3E}">
        <p14:creationId xmlns:p14="http://schemas.microsoft.com/office/powerpoint/2010/main" val="344487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D1D5DB"/>
                </a:solidFill>
                <a:effectLst/>
                <a:latin typeface="Söhne"/>
              </a:rPr>
              <a:t>Limited Data Access:</a:t>
            </a:r>
            <a:endParaRPr lang="en-GB" b="0" i="0">
              <a:solidFill>
                <a:srgbClr val="D1D5DB"/>
              </a:solidFill>
              <a:effectLst/>
              <a:latin typeface="Söhne"/>
            </a:endParaRPr>
          </a:p>
          <a:p>
            <a:pPr algn="l">
              <a:buFont typeface="Arial" panose="020B0604020202020204" pitchFamily="34" charset="0"/>
              <a:buChar char="•"/>
            </a:pPr>
            <a:r>
              <a:rPr lang="en-GB" b="0" i="1">
                <a:solidFill>
                  <a:srgbClr val="D1D5DB"/>
                </a:solidFill>
                <a:effectLst/>
                <a:latin typeface="Söhne"/>
              </a:rPr>
              <a:t>Explanation:</a:t>
            </a:r>
            <a:r>
              <a:rPr lang="en-GB" b="0" i="0">
                <a:solidFill>
                  <a:srgbClr val="D1D5DB"/>
                </a:solidFill>
                <a:effectLst/>
                <a:latin typeface="Söhne"/>
              </a:rPr>
              <a:t> Digital platforms may restrict access to certain data, hindering journalists' ability to thoroughly investigate and corroborate information.</a:t>
            </a:r>
          </a:p>
          <a:p>
            <a:endParaRPr lang="en-US"/>
          </a:p>
          <a:p>
            <a:r>
              <a:rPr lang="en-GB" b="0" i="0">
                <a:solidFill>
                  <a:srgbClr val="D1D5DB"/>
                </a:solidFill>
                <a:effectLst/>
                <a:latin typeface="Söhne"/>
              </a:rPr>
              <a:t>In cases where digital platforms limit access to data, how can journalists advocate for greater transparency without compromising user privacy or platform security?</a:t>
            </a:r>
          </a:p>
          <a:p>
            <a:endParaRPr lang="en-GB" b="0" i="0">
              <a:solidFill>
                <a:srgbClr val="D1D5DB"/>
              </a:solidFill>
              <a:effectLst/>
              <a:latin typeface="Söhne"/>
            </a:endParaRPr>
          </a:p>
          <a:p>
            <a:r>
              <a:rPr lang="en-GB" b="0" i="0">
                <a:solidFill>
                  <a:srgbClr val="4D5156"/>
                </a:solidFill>
                <a:effectLst/>
                <a:latin typeface="Google Sans"/>
              </a:rPr>
              <a:t>APIs are </a:t>
            </a:r>
            <a:r>
              <a:rPr lang="en-GB" b="0" i="0">
                <a:solidFill>
                  <a:srgbClr val="040C28"/>
                </a:solidFill>
                <a:effectLst/>
                <a:latin typeface="Google Sans"/>
              </a:rPr>
              <a:t>mechanisms that enable two software components to communicate with each other using a set of definitions and protocols</a:t>
            </a:r>
            <a:r>
              <a:rPr lang="en-GB" b="0" i="0">
                <a:solidFill>
                  <a:srgbClr val="4D5156"/>
                </a:solidFill>
                <a:effectLst/>
                <a:latin typeface="Google Sans"/>
              </a:rPr>
              <a:t>. For example, the weather bureau's software system contains daily weather data. The weather app on your phone “talks” to this system via APIs and shows you daily weather updates on your phone.</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58</a:t>
            </a:fld>
            <a:endParaRPr lang="nl-NL"/>
          </a:p>
        </p:txBody>
      </p:sp>
    </p:spTree>
    <p:extLst>
      <p:ext uri="{BB962C8B-B14F-4D97-AF65-F5344CB8AC3E}">
        <p14:creationId xmlns:p14="http://schemas.microsoft.com/office/powerpoint/2010/main" val="2750099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61</a:t>
            </a:fld>
            <a:endParaRPr lang="nl-NL"/>
          </a:p>
        </p:txBody>
      </p:sp>
    </p:spTree>
    <p:extLst>
      <p:ext uri="{BB962C8B-B14F-4D97-AF65-F5344CB8AC3E}">
        <p14:creationId xmlns:p14="http://schemas.microsoft.com/office/powerpoint/2010/main" val="97819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GB" b="0" i="0" dirty="0">
                <a:solidFill>
                  <a:srgbClr val="919191"/>
                </a:solidFill>
                <a:effectLst/>
                <a:latin typeface="Graphik"/>
              </a:rPr>
              <a:t>An ad for the American Red Cross was placed on a </a:t>
            </a:r>
            <a:r>
              <a:rPr lang="en-GB" b="0" i="0" dirty="0" err="1">
                <a:solidFill>
                  <a:srgbClr val="919191"/>
                </a:solidFill>
                <a:effectLst/>
                <a:latin typeface="Graphik"/>
              </a:rPr>
              <a:t>Journalistenwatch</a:t>
            </a:r>
            <a:r>
              <a:rPr lang="en-GB" b="0" i="0" dirty="0">
                <a:solidFill>
                  <a:srgbClr val="919191"/>
                </a:solidFill>
                <a:effectLst/>
                <a:latin typeface="Graphik"/>
              </a:rPr>
              <a:t> article that claimed COVID-19 was like the flu. Image has been blurred by ProPublica to conceal other ads on the page. – Germany. </a:t>
            </a: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2365653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333333"/>
                </a:solidFill>
                <a:effectLst/>
                <a:latin typeface="Open Sans" panose="020B0606030504020204" pitchFamily="34" charset="0"/>
              </a:rPr>
              <a:t>Display ad revenue generated by Fake News sites can reach </a:t>
            </a:r>
            <a:r>
              <a:rPr lang="en-GB" b="0" i="0" u="none" strike="noStrike">
                <a:solidFill>
                  <a:srgbClr val="195A8C"/>
                </a:solidFill>
                <a:effectLst/>
                <a:latin typeface="Open Sans" panose="020B0606030504020204" pitchFamily="34" charset="0"/>
                <a:hlinkClick r:id="rId3"/>
              </a:rPr>
              <a:t>$10,000</a:t>
            </a:r>
            <a:r>
              <a:rPr lang="en-GB" b="0" i="0">
                <a:solidFill>
                  <a:srgbClr val="333333"/>
                </a:solidFill>
                <a:effectLst/>
                <a:latin typeface="Open Sans" panose="020B0606030504020204" pitchFamily="34" charset="0"/>
              </a:rPr>
              <a:t> to </a:t>
            </a:r>
            <a:r>
              <a:rPr lang="en-GB" b="0" i="0" u="none" strike="noStrike">
                <a:solidFill>
                  <a:srgbClr val="195A8C"/>
                </a:solidFill>
                <a:effectLst/>
                <a:latin typeface="Open Sans" panose="020B0606030504020204" pitchFamily="34" charset="0"/>
                <a:hlinkClick r:id="rId4"/>
              </a:rPr>
              <a:t>$30,000</a:t>
            </a:r>
            <a:r>
              <a:rPr lang="en-GB" b="0" i="0">
                <a:solidFill>
                  <a:srgbClr val="333333"/>
                </a:solidFill>
                <a:effectLst/>
                <a:latin typeface="Open Sans" panose="020B0606030504020204" pitchFamily="34" charset="0"/>
              </a:rPr>
              <a:t> per month. One Macedonian teen who publishes Fake News sites </a:t>
            </a:r>
            <a:r>
              <a:rPr lang="en-GB" b="0" i="0" u="none" strike="noStrike">
                <a:solidFill>
                  <a:srgbClr val="195A8C"/>
                </a:solidFill>
                <a:effectLst/>
                <a:latin typeface="Open Sans" panose="020B0606030504020204" pitchFamily="34" charset="0"/>
                <a:hlinkClick r:id="rId5"/>
              </a:rPr>
              <a:t>told</a:t>
            </a:r>
            <a:r>
              <a:rPr lang="en-GB" b="0" i="0">
                <a:solidFill>
                  <a:srgbClr val="333333"/>
                </a:solidFill>
                <a:effectLst/>
                <a:latin typeface="Open Sans" panose="020B0606030504020204" pitchFamily="34" charset="0"/>
              </a:rPr>
              <a:t> Buzzfeed that advertising revenue could reach thousands of dollars per day or week.</a:t>
            </a:r>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2992463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a:solidFill>
                  <a:srgbClr val="333333"/>
                </a:solidFill>
                <a:effectLst/>
                <a:latin typeface="Open Sans" panose="020B0606030504020204" pitchFamily="34" charset="0"/>
              </a:rPr>
              <a:t>An individual publishes false information on a Fake News website, then pays to advertise a link to the post in Facebook users’ newsfeeds.</a:t>
            </a:r>
          </a:p>
          <a:p>
            <a:pPr algn="l">
              <a:buFont typeface="+mj-lt"/>
              <a:buAutoNum type="arabicPeriod"/>
            </a:pPr>
            <a:r>
              <a:rPr lang="en-GB" b="0" i="0">
                <a:solidFill>
                  <a:srgbClr val="333333"/>
                </a:solidFill>
                <a:effectLst/>
                <a:latin typeface="Open Sans" panose="020B0606030504020204" pitchFamily="34" charset="0"/>
              </a:rPr>
              <a:t>Facebook profits from advertising on its platform, earning money for every person who clicks the link or every 1,000 users who see the ads.</a:t>
            </a:r>
          </a:p>
          <a:p>
            <a:pPr algn="l">
              <a:buFont typeface="+mj-lt"/>
              <a:buAutoNum type="arabicPeriod"/>
            </a:pPr>
            <a:r>
              <a:rPr lang="en-GB" b="0" i="0">
                <a:solidFill>
                  <a:srgbClr val="333333"/>
                </a:solidFill>
                <a:effectLst/>
                <a:latin typeface="Open Sans" panose="020B0606030504020204" pitchFamily="34" charset="0"/>
              </a:rPr>
              <a:t>Facebook users click on the advertised links and go to the Fake News website, generating an impression for each display ad on the website.</a:t>
            </a:r>
          </a:p>
          <a:p>
            <a:pPr algn="l">
              <a:buFont typeface="+mj-lt"/>
              <a:buAutoNum type="arabicPeriod"/>
            </a:pPr>
            <a:r>
              <a:rPr lang="en-GB" b="0" i="0">
                <a:solidFill>
                  <a:srgbClr val="333333"/>
                </a:solidFill>
                <a:effectLst/>
                <a:latin typeface="Open Sans" panose="020B0606030504020204" pitchFamily="34" charset="0"/>
              </a:rPr>
              <a:t>The Fake News site earns revenue from the resulting advertising impressions, which amount to </a:t>
            </a:r>
            <a:r>
              <a:rPr lang="en-GB" b="0" i="0" u="none" strike="noStrike">
                <a:solidFill>
                  <a:srgbClr val="195A8C"/>
                </a:solidFill>
                <a:effectLst/>
                <a:latin typeface="Open Sans" panose="020B0606030504020204" pitchFamily="34" charset="0"/>
                <a:hlinkClick r:id="rId3"/>
              </a:rPr>
              <a:t>millions</a:t>
            </a:r>
            <a:r>
              <a:rPr lang="en-GB" b="0" i="0">
                <a:solidFill>
                  <a:srgbClr val="333333"/>
                </a:solidFill>
                <a:effectLst/>
                <a:latin typeface="Open Sans" panose="020B0606030504020204" pitchFamily="34" charset="0"/>
              </a:rPr>
              <a:t> of page views and tens of thousands of dollars per month.</a:t>
            </a:r>
          </a:p>
          <a:p>
            <a:pPr algn="l">
              <a:buFont typeface="+mj-lt"/>
              <a:buAutoNum type="arabicPeriod" startAt="5"/>
            </a:pPr>
            <a:r>
              <a:rPr lang="en-GB" b="0" i="0">
                <a:solidFill>
                  <a:srgbClr val="333333"/>
                </a:solidFill>
                <a:effectLst/>
                <a:latin typeface="Open Sans" panose="020B0606030504020204" pitchFamily="34" charset="0"/>
              </a:rPr>
              <a:t>Fake News producers advertise their Page to fans, growing an organic Facebook audience to whom they can share links at no cost.</a:t>
            </a:r>
          </a:p>
          <a:p>
            <a:pPr algn="l">
              <a:buFont typeface="+mj-lt"/>
              <a:buAutoNum type="arabicPeriod" startAt="5"/>
            </a:pPr>
            <a:r>
              <a:rPr lang="en-GB" b="0" i="0">
                <a:solidFill>
                  <a:srgbClr val="333333"/>
                </a:solidFill>
                <a:effectLst/>
                <a:latin typeface="Open Sans" panose="020B0606030504020204" pitchFamily="34" charset="0"/>
              </a:rPr>
              <a:t>Fans can share these links to their own Facebook networks, furthering the organic reach of Fake News. This is how something “goes viral.”</a:t>
            </a:r>
          </a:p>
          <a:p>
            <a:endParaRPr lang="en-US"/>
          </a:p>
        </p:txBody>
      </p:sp>
      <p:sp>
        <p:nvSpPr>
          <p:cNvPr id="4" name="Slide Number Placeholder 3"/>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19515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s-ES" dirty="0" err="1"/>
              <a:t>Keep</a:t>
            </a:r>
            <a:r>
              <a:rPr lang="es-ES" dirty="0"/>
              <a:t> in </a:t>
            </a:r>
            <a:r>
              <a:rPr lang="es-ES" dirty="0" err="1"/>
              <a:t>mind</a:t>
            </a:r>
            <a:r>
              <a:rPr lang="es-ES" dirty="0"/>
              <a:t> </a:t>
            </a:r>
            <a:r>
              <a:rPr lang="es-ES" dirty="0" err="1"/>
              <a:t>that</a:t>
            </a:r>
            <a:r>
              <a:rPr lang="es-ES" dirty="0"/>
              <a:t> </a:t>
            </a:r>
            <a:r>
              <a:rPr lang="es-ES" dirty="0" err="1"/>
              <a:t>all</a:t>
            </a:r>
            <a:r>
              <a:rPr lang="es-ES" dirty="0"/>
              <a:t> </a:t>
            </a:r>
            <a:r>
              <a:rPr lang="es-ES" dirty="0" err="1"/>
              <a:t>of</a:t>
            </a:r>
            <a:r>
              <a:rPr lang="es-ES" dirty="0"/>
              <a:t> </a:t>
            </a:r>
            <a:r>
              <a:rPr lang="es-ES" dirty="0" err="1"/>
              <a:t>this</a:t>
            </a:r>
            <a:r>
              <a:rPr lang="es-ES" dirty="0"/>
              <a:t> is opaque. </a:t>
            </a:r>
          </a:p>
          <a:p>
            <a:r>
              <a:rPr lang="es-ES" dirty="0"/>
              <a:t>-Google </a:t>
            </a:r>
            <a:r>
              <a:rPr lang="es-ES" dirty="0" err="1"/>
              <a:t>doesn’t</a:t>
            </a:r>
            <a:r>
              <a:rPr lang="es-ES" dirty="0"/>
              <a:t> </a:t>
            </a:r>
            <a:r>
              <a:rPr lang="es-ES" dirty="0" err="1"/>
              <a:t>report</a:t>
            </a:r>
            <a:r>
              <a:rPr lang="es-ES" dirty="0"/>
              <a:t> </a:t>
            </a:r>
            <a:r>
              <a:rPr lang="es-ES" dirty="0" err="1"/>
              <a:t>on</a:t>
            </a:r>
            <a:r>
              <a:rPr lang="es-ES" dirty="0"/>
              <a:t> </a:t>
            </a:r>
            <a:r>
              <a:rPr lang="es-ES" dirty="0" err="1"/>
              <a:t>the</a:t>
            </a:r>
            <a:r>
              <a:rPr lang="es-ES" dirty="0"/>
              <a:t> </a:t>
            </a:r>
            <a:r>
              <a:rPr lang="es-ES" dirty="0" err="1"/>
              <a:t>websites</a:t>
            </a:r>
            <a:r>
              <a:rPr lang="es-ES" dirty="0"/>
              <a:t> </a:t>
            </a:r>
            <a:r>
              <a:rPr lang="es-ES" dirty="0" err="1"/>
              <a:t>they</a:t>
            </a:r>
            <a:r>
              <a:rPr lang="es-ES" dirty="0"/>
              <a:t> </a:t>
            </a:r>
            <a:r>
              <a:rPr lang="es-ES" dirty="0" err="1"/>
              <a:t>blocked</a:t>
            </a:r>
            <a:r>
              <a:rPr lang="es-ES" dirty="0"/>
              <a:t>. </a:t>
            </a: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273329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222222"/>
                </a:solidFill>
                <a:effectLst/>
                <a:latin typeface="Indy Serif"/>
              </a:rPr>
              <a:t>It was Stalin who spread state propaganda outside of Russia by </a:t>
            </a:r>
            <a:r>
              <a:rPr lang="en-GB" b="0" i="0" u="none" strike="noStrike" dirty="0">
                <a:solidFill>
                  <a:srgbClr val="EC1A2E"/>
                </a:solidFill>
                <a:effectLst/>
                <a:latin typeface="Indy Serif"/>
                <a:hlinkClick r:id="rId3"/>
              </a:rPr>
              <a:t>sending 7,000-8,000 articles in English to foreign press</a:t>
            </a:r>
            <a:r>
              <a:rPr lang="en-GB" b="0" i="0" dirty="0">
                <a:solidFill>
                  <a:srgbClr val="222222"/>
                </a:solidFill>
                <a:effectLst/>
                <a:latin typeface="Indy Serif"/>
              </a:rPr>
              <a:t> outlets.</a:t>
            </a:r>
          </a:p>
          <a:p>
            <a:pPr marL="171450" indent="-171450">
              <a:buFontTx/>
              <a:buChar char="-"/>
            </a:pPr>
            <a:r>
              <a:rPr lang="en-GB" b="0" i="0" dirty="0">
                <a:solidFill>
                  <a:srgbClr val="222222"/>
                </a:solidFill>
                <a:effectLst/>
                <a:latin typeface="Indy Serif"/>
              </a:rPr>
              <a:t>Not a new phenomenon.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9</a:t>
            </a:fld>
            <a:endParaRPr lang="nl-NL"/>
          </a:p>
        </p:txBody>
      </p:sp>
    </p:spTree>
    <p:extLst>
      <p:ext uri="{BB962C8B-B14F-4D97-AF65-F5344CB8AC3E}">
        <p14:creationId xmlns:p14="http://schemas.microsoft.com/office/powerpoint/2010/main" val="864480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94814EB-0BB0-4457-6297-388F8BFA73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29-1-2025</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3" name="Picture 2">
            <a:extLst>
              <a:ext uri="{FF2B5EF4-FFF2-40B4-BE49-F238E27FC236}">
                <a16:creationId xmlns:a16="http://schemas.microsoft.com/office/drawing/2014/main" id="{3ADCC092-E9CD-3E17-A907-B36DE97D9A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hyperlink" Target="https://about.fb.com/news/2022/01/december-2021-coordinated-inauthentic-behavior-report/"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hyperlink" Target="https://cmds.ceu.edu/sites/cmcs.ceu.hu/files/attachment/basicpage/1830/bomfinalreport_0.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hyperlink" Target="https://journals.sagepub.com/doi/full/10.1177/1461444820926472"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s://journals.sagepub.com/doi/full/10.1177/1461444814530541?casa_token=6Lsw7_Fh85kAAAAA%3AVQP_ybNcSR8nnBd9h9X-KJY1hDY5aZaRjBc5s7eKCywI6h2eozqgoIQPkyLTTPXCAsMiFrBRz0c2MDg#bibr58-1461444814530541" TargetMode="External"/><Relationship Id="rId2" Type="http://schemas.openxmlformats.org/officeDocument/2006/relationships/hyperlink" Target="https://journals.sagepub.com/doi/full/10.1177/1461444814530541?casa_token=6Lsw7_Fh85kAAAAA%3AVQP_ybNcSR8nnBd9h9X-KJY1hDY5aZaRjBc5s7eKCywI6h2eozqgoIQPkyLTTPXCAsMiFrBRz0c2MDg#body-ref-bibr58-1461444814530541"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reutersinstitute.politics.ox.ac.uk/news/truth-behind-filter-bubbles-bursting-some-myth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err="1"/>
              <a:t>Social Media</a:t>
            </a:r>
            <a:endParaRPr lang="nl-NL" dirty="0"/>
          </a:p>
        </p:txBody>
      </p:sp>
      <p:sp>
        <p:nvSpPr>
          <p:cNvPr id="5" name="Tijdelijke aanduiding voor tekst 4"/>
          <p:cNvSpPr>
            <a:spLocks noGrp="1"/>
          </p:cNvSpPr>
          <p:nvPr>
            <p:ph type="body" sz="quarter" idx="14"/>
          </p:nvPr>
        </p:nvSpPr>
        <p:spPr/>
        <p:txBody>
          <a:bodyPr/>
          <a:lstStyle/>
          <a:p>
            <a:r>
              <a:rPr lang="nl-NL"/>
              <a:t>Tomás Dodds | Leiden</a:t>
            </a:r>
            <a:endParaRPr lang="nl-NL" dirty="0"/>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E4D5-27BB-D216-DAF8-A3229C5ADA83}"/>
              </a:ext>
            </a:extLst>
          </p:cNvPr>
          <p:cNvSpPr>
            <a:spLocks noGrp="1"/>
          </p:cNvSpPr>
          <p:nvPr>
            <p:ph type="title"/>
          </p:nvPr>
        </p:nvSpPr>
        <p:spPr>
          <a:xfrm>
            <a:off x="404662" y="404664"/>
            <a:ext cx="11389024" cy="432048"/>
          </a:xfrm>
        </p:spPr>
        <p:txBody>
          <a:bodyPr anchor="ctr">
            <a:normAutofit/>
          </a:bodyPr>
          <a:lstStyle/>
          <a:p>
            <a:pPr>
              <a:lnSpc>
                <a:spcPct val="90000"/>
              </a:lnSpc>
            </a:pPr>
            <a:r>
              <a:rPr lang="en-US" sz="3100" dirty="0"/>
              <a:t>An emerging business – Troll Factories</a:t>
            </a:r>
          </a:p>
        </p:txBody>
      </p:sp>
      <p:sp>
        <p:nvSpPr>
          <p:cNvPr id="12" name="Vertical Text Placeholder 2">
            <a:extLst>
              <a:ext uri="{FF2B5EF4-FFF2-40B4-BE49-F238E27FC236}">
                <a16:creationId xmlns:a16="http://schemas.microsoft.com/office/drawing/2014/main" id="{01FB627D-E5B9-20C1-9145-44924382DA59}"/>
              </a:ext>
            </a:extLst>
          </p:cNvPr>
          <p:cNvSpPr>
            <a:spLocks noGrp="1"/>
          </p:cNvSpPr>
          <p:nvPr>
            <p:ph type="body" orient="vert" idx="1"/>
          </p:nvPr>
        </p:nvSpPr>
        <p:spPr>
          <a:xfrm>
            <a:off x="404662" y="1252836"/>
            <a:ext cx="5593347" cy="4795836"/>
          </a:xfrm>
        </p:spPr>
        <p:txBody>
          <a:bodyPr/>
          <a:lstStyle/>
          <a:p>
            <a:r>
              <a:rPr lang="en-US" dirty="0"/>
              <a:t>An entity conducting disinformation propaganda activities on the Internet. </a:t>
            </a:r>
          </a:p>
          <a:p>
            <a:r>
              <a:rPr lang="en-US" dirty="0"/>
              <a:t>Focus on the political or economic sphere.</a:t>
            </a:r>
          </a:p>
          <a:p>
            <a:r>
              <a:rPr lang="en-US" dirty="0"/>
              <a:t>Bots: Programs sending out messages automatically, e.g., in response to the appearance of a keyword. </a:t>
            </a:r>
          </a:p>
          <a:p>
            <a:r>
              <a:rPr lang="en-US" dirty="0"/>
              <a:t>Twitter deleted 2,000,000 fake accounts in 2018 alone. </a:t>
            </a:r>
          </a:p>
          <a:p>
            <a:r>
              <a:rPr lang="en-US" dirty="0"/>
              <a:t>Professional and amateur trolling. </a:t>
            </a:r>
          </a:p>
          <a:p>
            <a:r>
              <a:rPr lang="en-US" dirty="0"/>
              <a:t>Linkage of fake profiles. </a:t>
            </a:r>
          </a:p>
        </p:txBody>
      </p:sp>
      <p:pic>
        <p:nvPicPr>
          <p:cNvPr id="6" name="Picture 5" descr="A group of people sitting in a room with computers&#10;&#10;Description automatically generated with low confidence">
            <a:extLst>
              <a:ext uri="{FF2B5EF4-FFF2-40B4-BE49-F238E27FC236}">
                <a16:creationId xmlns:a16="http://schemas.microsoft.com/office/drawing/2014/main" id="{8C4C86A3-75EB-D58C-1F01-CD4973E16408}"/>
              </a:ext>
            </a:extLst>
          </p:cNvPr>
          <p:cNvPicPr>
            <a:picLocks noChangeAspect="1"/>
          </p:cNvPicPr>
          <p:nvPr/>
        </p:nvPicPr>
        <p:blipFill rotWithShape="1">
          <a:blip r:embed="rId3"/>
          <a:srcRect l="16838" r="13193" b="2"/>
          <a:stretch/>
        </p:blipFill>
        <p:spPr>
          <a:xfrm>
            <a:off x="6200775" y="1252538"/>
            <a:ext cx="5592763" cy="4795837"/>
          </a:xfrm>
          <a:prstGeom prst="rect">
            <a:avLst/>
          </a:prstGeom>
          <a:noFill/>
        </p:spPr>
      </p:pic>
      <p:sp>
        <p:nvSpPr>
          <p:cNvPr id="5" name="Slide Number Placeholder 4">
            <a:extLst>
              <a:ext uri="{FF2B5EF4-FFF2-40B4-BE49-F238E27FC236}">
                <a16:creationId xmlns:a16="http://schemas.microsoft.com/office/drawing/2014/main" id="{1E09AAC9-4190-6BEE-334B-2071258C8A0E}"/>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normAutofit/>
          </a:bodyP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9</a:t>
            </a:fld>
            <a:endParaRPr lang="nl-NL"/>
          </a:p>
        </p:txBody>
      </p:sp>
      <p:sp>
        <p:nvSpPr>
          <p:cNvPr id="7" name="TextBox 6">
            <a:extLst>
              <a:ext uri="{FF2B5EF4-FFF2-40B4-BE49-F238E27FC236}">
                <a16:creationId xmlns:a16="http://schemas.microsoft.com/office/drawing/2014/main" id="{7B86411D-130D-B0C2-4442-41EE4843C0AD}"/>
              </a:ext>
            </a:extLst>
          </p:cNvPr>
          <p:cNvSpPr txBox="1"/>
          <p:nvPr/>
        </p:nvSpPr>
        <p:spPr>
          <a:xfrm>
            <a:off x="7302500" y="5715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1887235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C8B9D9-7AA1-45C2-4EF6-55068C7A733B}"/>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10</a:t>
            </a:fld>
            <a:endParaRPr lang="nl-NL"/>
          </a:p>
        </p:txBody>
      </p:sp>
      <p:pic>
        <p:nvPicPr>
          <p:cNvPr id="7" name="Picture 6">
            <a:extLst>
              <a:ext uri="{FF2B5EF4-FFF2-40B4-BE49-F238E27FC236}">
                <a16:creationId xmlns:a16="http://schemas.microsoft.com/office/drawing/2014/main" id="{C2288463-FCBB-8161-7D88-14D092A87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975" y="50155"/>
            <a:ext cx="7772400" cy="6318569"/>
          </a:xfrm>
          <a:prstGeom prst="rect">
            <a:avLst/>
          </a:prstGeom>
        </p:spPr>
      </p:pic>
    </p:spTree>
    <p:extLst>
      <p:ext uri="{BB962C8B-B14F-4D97-AF65-F5344CB8AC3E}">
        <p14:creationId xmlns:p14="http://schemas.microsoft.com/office/powerpoint/2010/main" val="1132619396"/>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C8B9D9-7AA1-45C2-4EF6-55068C7A733B}"/>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11</a:t>
            </a:fld>
            <a:endParaRPr lang="nl-NL"/>
          </a:p>
        </p:txBody>
      </p:sp>
      <p:pic>
        <p:nvPicPr>
          <p:cNvPr id="3" name="Picture 2">
            <a:extLst>
              <a:ext uri="{FF2B5EF4-FFF2-40B4-BE49-F238E27FC236}">
                <a16:creationId xmlns:a16="http://schemas.microsoft.com/office/drawing/2014/main" id="{0DE2973C-0DC1-32AD-F9F7-6EABEA035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664" y="332656"/>
            <a:ext cx="6103022" cy="5877272"/>
          </a:xfrm>
          <a:prstGeom prst="rect">
            <a:avLst/>
          </a:prstGeom>
        </p:spPr>
      </p:pic>
    </p:spTree>
    <p:extLst>
      <p:ext uri="{BB962C8B-B14F-4D97-AF65-F5344CB8AC3E}">
        <p14:creationId xmlns:p14="http://schemas.microsoft.com/office/powerpoint/2010/main" val="1544719276"/>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870096-CA1D-66D4-3C2E-234E8119068B}"/>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12</a:t>
            </a:fld>
            <a:endParaRPr lang="nl-NL"/>
          </a:p>
        </p:txBody>
      </p:sp>
      <p:pic>
        <p:nvPicPr>
          <p:cNvPr id="7" name="Picture 6">
            <a:extLst>
              <a:ext uri="{FF2B5EF4-FFF2-40B4-BE49-F238E27FC236}">
                <a16:creationId xmlns:a16="http://schemas.microsoft.com/office/drawing/2014/main" id="{34E46A1B-CA3C-863C-AA8F-B10B2D35B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83" y="1056862"/>
            <a:ext cx="7772400" cy="1075108"/>
          </a:xfrm>
          <a:prstGeom prst="rect">
            <a:avLst/>
          </a:prstGeom>
        </p:spPr>
      </p:pic>
      <p:pic>
        <p:nvPicPr>
          <p:cNvPr id="9" name="Picture 8">
            <a:extLst>
              <a:ext uri="{FF2B5EF4-FFF2-40B4-BE49-F238E27FC236}">
                <a16:creationId xmlns:a16="http://schemas.microsoft.com/office/drawing/2014/main" id="{72DDB3E6-600F-47AF-2C7C-79C298EC5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4122" y="2708920"/>
            <a:ext cx="7772400" cy="2649681"/>
          </a:xfrm>
          <a:prstGeom prst="rect">
            <a:avLst/>
          </a:prstGeom>
        </p:spPr>
      </p:pic>
    </p:spTree>
    <p:extLst>
      <p:ext uri="{BB962C8B-B14F-4D97-AF65-F5344CB8AC3E}">
        <p14:creationId xmlns:p14="http://schemas.microsoft.com/office/powerpoint/2010/main" val="1812406592"/>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F24938-BC23-EA73-AF4B-6C2963C882A8}"/>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13</a:t>
            </a:fld>
            <a:endParaRPr lang="nl-NL"/>
          </a:p>
        </p:txBody>
      </p:sp>
      <p:pic>
        <p:nvPicPr>
          <p:cNvPr id="7" name="Picture 6">
            <a:extLst>
              <a:ext uri="{FF2B5EF4-FFF2-40B4-BE49-F238E27FC236}">
                <a16:creationId xmlns:a16="http://schemas.microsoft.com/office/drawing/2014/main" id="{55E16E13-4D87-916D-184D-447219003683}"/>
              </a:ext>
            </a:extLst>
          </p:cNvPr>
          <p:cNvPicPr>
            <a:picLocks noChangeAspect="1"/>
          </p:cNvPicPr>
          <p:nvPr/>
        </p:nvPicPr>
        <p:blipFill rotWithShape="1">
          <a:blip r:embed="rId3">
            <a:extLst>
              <a:ext uri="{28A0092B-C50C-407E-A947-70E740481C1C}">
                <a14:useLocalDpi xmlns:a14="http://schemas.microsoft.com/office/drawing/2010/main" val="0"/>
              </a:ext>
            </a:extLst>
          </a:blip>
          <a:srcRect r="1439"/>
          <a:stretch/>
        </p:blipFill>
        <p:spPr>
          <a:xfrm>
            <a:off x="770583" y="116632"/>
            <a:ext cx="4931710" cy="6228058"/>
          </a:xfrm>
          <a:prstGeom prst="rect">
            <a:avLst/>
          </a:prstGeom>
        </p:spPr>
      </p:pic>
      <p:pic>
        <p:nvPicPr>
          <p:cNvPr id="9" name="Picture 8">
            <a:extLst>
              <a:ext uri="{FF2B5EF4-FFF2-40B4-BE49-F238E27FC236}">
                <a16:creationId xmlns:a16="http://schemas.microsoft.com/office/drawing/2014/main" id="{5E1AD4B8-0921-5577-8D52-EF6787BAD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175" y="1628800"/>
            <a:ext cx="5226690" cy="2486563"/>
          </a:xfrm>
          <a:prstGeom prst="rect">
            <a:avLst/>
          </a:prstGeom>
        </p:spPr>
      </p:pic>
      <p:sp>
        <p:nvSpPr>
          <p:cNvPr id="10" name="TextBox 9">
            <a:extLst>
              <a:ext uri="{FF2B5EF4-FFF2-40B4-BE49-F238E27FC236}">
                <a16:creationId xmlns:a16="http://schemas.microsoft.com/office/drawing/2014/main" id="{AF790FF1-0843-A1D7-B8A4-AE261D4FD87A}"/>
              </a:ext>
            </a:extLst>
          </p:cNvPr>
          <p:cNvSpPr txBox="1"/>
          <p:nvPr/>
        </p:nvSpPr>
        <p:spPr>
          <a:xfrm>
            <a:off x="7957751" y="4794422"/>
            <a:ext cx="0" cy="0"/>
          </a:xfrm>
          <a:prstGeom prst="rect">
            <a:avLst/>
          </a:prstGeom>
          <a:noFill/>
        </p:spPr>
        <p:txBody>
          <a:bodyPr wrap="none" lIns="108000" tIns="108000" rIns="108000" bIns="108000" rtlCol="0">
            <a:noAutofit/>
          </a:bodyPr>
          <a:lstStyle/>
          <a:p>
            <a:r>
              <a:rPr lang="en-US" noProof="0" dirty="0" err="1">
                <a:solidFill>
                  <a:schemeClr val="bg2"/>
                </a:solidFill>
                <a:hlinkClick r:id="rId5"/>
              </a:rPr>
              <a:t>Facebook Report</a:t>
            </a:r>
            <a:endParaRPr lang="en-US" noProof="0" dirty="0" err="1">
              <a:solidFill>
                <a:schemeClr val="bg2"/>
              </a:solidFill>
            </a:endParaRPr>
          </a:p>
        </p:txBody>
      </p:sp>
    </p:spTree>
    <p:extLst>
      <p:ext uri="{BB962C8B-B14F-4D97-AF65-F5344CB8AC3E}">
        <p14:creationId xmlns:p14="http://schemas.microsoft.com/office/powerpoint/2010/main" val="2261491514"/>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71C8DC-62EF-4715-51A6-95801C84EF03}"/>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14</a:t>
            </a:fld>
            <a:endParaRPr lang="nl-NL"/>
          </a:p>
        </p:txBody>
      </p:sp>
      <p:pic>
        <p:nvPicPr>
          <p:cNvPr id="9" name="Picture 8">
            <a:extLst>
              <a:ext uri="{FF2B5EF4-FFF2-40B4-BE49-F238E27FC236}">
                <a16:creationId xmlns:a16="http://schemas.microsoft.com/office/drawing/2014/main" id="{CE625CC9-3E5A-945E-EA2A-181FB768C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102" y="188640"/>
            <a:ext cx="7772400" cy="6052366"/>
          </a:xfrm>
          <a:prstGeom prst="rect">
            <a:avLst/>
          </a:prstGeom>
        </p:spPr>
      </p:pic>
      <p:pic>
        <p:nvPicPr>
          <p:cNvPr id="11" name="Picture 10">
            <a:hlinkClick r:id="rId4"/>
            <a:extLst>
              <a:ext uri="{FF2B5EF4-FFF2-40B4-BE49-F238E27FC236}">
                <a16:creationId xmlns:a16="http://schemas.microsoft.com/office/drawing/2014/main" id="{87CC825B-B91F-9B33-895E-C727D8CE04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511" y="1772816"/>
            <a:ext cx="4201015" cy="2549053"/>
          </a:xfrm>
          <a:prstGeom prst="rect">
            <a:avLst/>
          </a:prstGeom>
        </p:spPr>
      </p:pic>
    </p:spTree>
    <p:extLst>
      <p:ext uri="{BB962C8B-B14F-4D97-AF65-F5344CB8AC3E}">
        <p14:creationId xmlns:p14="http://schemas.microsoft.com/office/powerpoint/2010/main" val="2556720218"/>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404662" y="404664"/>
            <a:ext cx="11389024" cy="432048"/>
          </a:xfrm>
        </p:spPr>
        <p:txBody>
          <a:bodyPr anchor="ctr">
            <a:normAutofit/>
          </a:bodyPr>
          <a:lstStyle/>
          <a:p>
            <a:pPr>
              <a:lnSpc>
                <a:spcPct val="90000"/>
              </a:lnSpc>
            </a:pPr>
            <a:r>
              <a:rPr lang="nl-NL" sz="3100"/>
              <a:t>The </a:t>
            </a:r>
            <a:r>
              <a:rPr lang="nl-NL" sz="3100" err="1"/>
              <a:t>costs</a:t>
            </a:r>
            <a:r>
              <a:rPr lang="nl-NL" sz="3100"/>
              <a:t> of disinformation</a:t>
            </a:r>
          </a:p>
        </p:txBody>
      </p:sp>
      <p:pic>
        <p:nvPicPr>
          <p:cNvPr id="5" name="Picture Placeholder 4" descr="A picture containing chart&#10;&#10;Description automatically generated">
            <a:extLst>
              <a:ext uri="{FF2B5EF4-FFF2-40B4-BE49-F238E27FC236}">
                <a16:creationId xmlns:a16="http://schemas.microsoft.com/office/drawing/2014/main" id="{4C4885DB-5A39-19A5-F78D-1A76F6E511F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4327" r="-24327"/>
          <a:stretch/>
        </p:blipFill>
        <p:spPr>
          <a:xfrm>
            <a:off x="404663" y="1252538"/>
            <a:ext cx="11388876" cy="4795837"/>
          </a:xfrm>
          <a:noFill/>
        </p:spPr>
      </p:pic>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normAutofit/>
          </a:bodyP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15</a:t>
            </a:fld>
            <a:endParaRPr lang="nl-NL"/>
          </a:p>
        </p:txBody>
      </p:sp>
      <p:sp>
        <p:nvSpPr>
          <p:cNvPr id="3" name="TextBox 2">
            <a:extLst>
              <a:ext uri="{FF2B5EF4-FFF2-40B4-BE49-F238E27FC236}">
                <a16:creationId xmlns:a16="http://schemas.microsoft.com/office/drawing/2014/main" id="{B160905A-883F-AF6C-5A5F-84213A12C76C}"/>
              </a:ext>
            </a:extLst>
          </p:cNvPr>
          <p:cNvSpPr txBox="1"/>
          <p:nvPr/>
        </p:nvSpPr>
        <p:spPr>
          <a:xfrm rot="10800000" flipH="1" flipV="1">
            <a:off x="8475439" y="6048375"/>
            <a:ext cx="2078261" cy="111125"/>
          </a:xfrm>
          <a:prstGeom prst="rect">
            <a:avLst/>
          </a:prstGeom>
          <a:noFill/>
        </p:spPr>
        <p:txBody>
          <a:bodyPr wrap="none" lIns="108000" tIns="108000" rIns="108000" bIns="108000" rtlCol="0">
            <a:noAutofit/>
          </a:bodyPr>
          <a:lstStyle/>
          <a:p>
            <a:r>
              <a:rPr lang="en-US" noProof="0" dirty="0">
                <a:solidFill>
                  <a:schemeClr val="bg2"/>
                </a:solidFill>
              </a:rPr>
              <a:t>University of Baltimore, 2019</a:t>
            </a:r>
          </a:p>
          <a:p>
            <a:endParaRPr lang="en-US" noProof="0" dirty="0" err="1">
              <a:solidFill>
                <a:schemeClr val="bg2"/>
              </a:solidFill>
            </a:endParaRPr>
          </a:p>
        </p:txBody>
      </p:sp>
    </p:spTree>
    <p:extLst>
      <p:ext uri="{BB962C8B-B14F-4D97-AF65-F5344CB8AC3E}">
        <p14:creationId xmlns:p14="http://schemas.microsoft.com/office/powerpoint/2010/main" val="1129266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NL" dirty="0" err="1"/>
              <a:t>Failing</a:t>
            </a:r>
            <a:r>
              <a:rPr lang="nl-NL" dirty="0"/>
              <a:t> </a:t>
            </a:r>
            <a:r>
              <a:rPr lang="nl-NL" dirty="0" err="1"/>
              <a:t>infrastructures</a:t>
            </a:r>
            <a:endParaRPr lang="nl-NL" dirty="0"/>
          </a:p>
        </p:txBody>
      </p:sp>
      <p:sp>
        <p:nvSpPr>
          <p:cNvPr id="7" name="Tijdelijke aanduiding voor verticale tekst 6"/>
          <p:cNvSpPr>
            <a:spLocks noGrp="1"/>
          </p:cNvSpPr>
          <p:nvPr>
            <p:ph type="body" orient="vert" idx="1"/>
          </p:nvPr>
        </p:nvSpPr>
        <p:spPr>
          <a:xfrm>
            <a:off x="404662" y="1252836"/>
            <a:ext cx="9942985" cy="4795836"/>
          </a:xfrm>
        </p:spPr>
        <p:txBody>
          <a:bodyPr>
            <a:normAutofit/>
          </a:bodyPr>
          <a:lstStyle/>
          <a:p>
            <a:pPr marL="285750" lvl="3" indent="-285750">
              <a:buFont typeface="Arial" panose="020B0604020202020204" pitchFamily="34" charset="0"/>
              <a:buChar char="•"/>
            </a:pPr>
            <a:r>
              <a:rPr lang="en-GB" b="0" dirty="0"/>
              <a:t>It is easy and cheap to produce fake news.</a:t>
            </a:r>
          </a:p>
          <a:p>
            <a:pPr marL="285750" lvl="3" indent="-285750">
              <a:buFont typeface="Arial" panose="020B0604020202020204" pitchFamily="34" charset="0"/>
              <a:buChar char="•"/>
            </a:pPr>
            <a:r>
              <a:rPr lang="en-GB" b="0" dirty="0"/>
              <a:t>It is also easy to have a good reception if you are part of a network of accounts.</a:t>
            </a:r>
          </a:p>
          <a:p>
            <a:pPr marL="285750" lvl="3" indent="-285750">
              <a:buFont typeface="Arial" panose="020B0604020202020204" pitchFamily="34" charset="0"/>
              <a:buChar char="•"/>
            </a:pPr>
            <a:r>
              <a:rPr lang="en-GB" b="0" dirty="0"/>
              <a:t>Content verification usually comes later, after the damage is done. </a:t>
            </a:r>
          </a:p>
          <a:p>
            <a:pPr marL="285750" lvl="3" indent="-285750">
              <a:buFont typeface="Arial" panose="020B0604020202020204" pitchFamily="34" charset="0"/>
              <a:buChar char="•"/>
            </a:pPr>
            <a:r>
              <a:rPr lang="en-GB" b="0" dirty="0"/>
              <a:t>It is impossible for humans to verify all the content published, so controlling disinformation is difficult. </a:t>
            </a:r>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16</a:t>
            </a:fld>
            <a:endParaRPr lang="nl-NL"/>
          </a:p>
        </p:txBody>
      </p:sp>
      <p:pic>
        <p:nvPicPr>
          <p:cNvPr id="4" name="Picture 3">
            <a:extLst>
              <a:ext uri="{FF2B5EF4-FFF2-40B4-BE49-F238E27FC236}">
                <a16:creationId xmlns:a16="http://schemas.microsoft.com/office/drawing/2014/main" id="{35AC2DA8-A04D-618A-E72B-5EB45D54F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206" y="2924945"/>
            <a:ext cx="5439896" cy="3335944"/>
          </a:xfrm>
          <a:prstGeom prst="rect">
            <a:avLst/>
          </a:prstGeom>
        </p:spPr>
      </p:pic>
    </p:spTree>
    <p:extLst>
      <p:ext uri="{BB962C8B-B14F-4D97-AF65-F5344CB8AC3E}">
        <p14:creationId xmlns:p14="http://schemas.microsoft.com/office/powerpoint/2010/main" val="1738754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404662" y="404664"/>
            <a:ext cx="11389024" cy="432048"/>
          </a:xfrm>
        </p:spPr>
        <p:txBody>
          <a:bodyPr anchor="ctr">
            <a:normAutofit/>
          </a:bodyPr>
          <a:lstStyle/>
          <a:p>
            <a:pPr>
              <a:lnSpc>
                <a:spcPct val="90000"/>
              </a:lnSpc>
            </a:pPr>
            <a:r>
              <a:rPr lang="nl-NL" sz="3100"/>
              <a:t>The </a:t>
            </a:r>
            <a:r>
              <a:rPr lang="nl-NL" sz="3100" err="1"/>
              <a:t>costs</a:t>
            </a:r>
            <a:r>
              <a:rPr lang="nl-NL" sz="3100"/>
              <a:t> of disinformation</a:t>
            </a:r>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normAutofit/>
          </a:bodyP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17</a:t>
            </a:fld>
            <a:endParaRPr lang="nl-NL"/>
          </a:p>
        </p:txBody>
      </p:sp>
      <p:sp>
        <p:nvSpPr>
          <p:cNvPr id="3" name="TextBox 2">
            <a:extLst>
              <a:ext uri="{FF2B5EF4-FFF2-40B4-BE49-F238E27FC236}">
                <a16:creationId xmlns:a16="http://schemas.microsoft.com/office/drawing/2014/main" id="{B160905A-883F-AF6C-5A5F-84213A12C76C}"/>
              </a:ext>
            </a:extLst>
          </p:cNvPr>
          <p:cNvSpPr txBox="1"/>
          <p:nvPr/>
        </p:nvSpPr>
        <p:spPr>
          <a:xfrm rot="10800000" flipH="1" flipV="1">
            <a:off x="8475439" y="6048375"/>
            <a:ext cx="2078261" cy="111125"/>
          </a:xfrm>
          <a:prstGeom prst="rect">
            <a:avLst/>
          </a:prstGeom>
          <a:noFill/>
        </p:spPr>
        <p:txBody>
          <a:bodyPr wrap="none" lIns="108000" tIns="108000" rIns="108000" bIns="108000" rtlCol="0">
            <a:noAutofit/>
          </a:bodyPr>
          <a:lstStyle/>
          <a:p>
            <a:endParaRPr lang="en-US" noProof="0" dirty="0" err="1">
              <a:solidFill>
                <a:schemeClr val="bg2"/>
              </a:solidFill>
            </a:endParaRPr>
          </a:p>
        </p:txBody>
      </p:sp>
      <p:pic>
        <p:nvPicPr>
          <p:cNvPr id="9" name="Picture Placeholder 8" descr="A picture containing text, indoor, person, computer&#10;&#10;Description automatically generated">
            <a:extLst>
              <a:ext uri="{FF2B5EF4-FFF2-40B4-BE49-F238E27FC236}">
                <a16:creationId xmlns:a16="http://schemas.microsoft.com/office/drawing/2014/main" id="{8796E8CC-B8AA-32F4-5ABE-B732683DB74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054" r="-39054"/>
          <a:stretch/>
        </p:blipFill>
        <p:spPr>
          <a:noFill/>
        </p:spPr>
      </p:pic>
    </p:spTree>
    <p:extLst>
      <p:ext uri="{BB962C8B-B14F-4D97-AF65-F5344CB8AC3E}">
        <p14:creationId xmlns:p14="http://schemas.microsoft.com/office/powerpoint/2010/main" val="3509307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Graphical user interface&#10;&#10;Description automatically generated">
            <a:extLst>
              <a:ext uri="{FF2B5EF4-FFF2-40B4-BE49-F238E27FC236}">
                <a16:creationId xmlns:a16="http://schemas.microsoft.com/office/drawing/2014/main" id="{E3328D12-E659-FA1A-843A-073346E4BAB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5566" r="-15566"/>
          <a:stretch/>
        </p:blipFill>
        <p:spPr>
          <a:xfrm>
            <a:off x="-1389657" y="116632"/>
            <a:ext cx="11881320" cy="6316662"/>
          </a:xfrm>
          <a:noFill/>
        </p:spPr>
      </p:pic>
      <p:sp>
        <p:nvSpPr>
          <p:cNvPr id="5" name="Slide Number Placeholder 4" hidden="1">
            <a:extLst>
              <a:ext uri="{FF2B5EF4-FFF2-40B4-BE49-F238E27FC236}">
                <a16:creationId xmlns:a16="http://schemas.microsoft.com/office/drawing/2014/main" id="{F8C4082D-3E1D-40D1-B376-20B1311C918D}"/>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18</a:t>
            </a:fld>
            <a:endParaRPr lang="nl-NL"/>
          </a:p>
        </p:txBody>
      </p:sp>
      <p:pic>
        <p:nvPicPr>
          <p:cNvPr id="9" name="Picture 8">
            <a:extLst>
              <a:ext uri="{FF2B5EF4-FFF2-40B4-BE49-F238E27FC236}">
                <a16:creationId xmlns:a16="http://schemas.microsoft.com/office/drawing/2014/main" id="{AD0075F0-B9D8-B8B7-CFD0-01A3C7A1C5AB}"/>
              </a:ext>
            </a:extLst>
          </p:cNvPr>
          <p:cNvPicPr>
            <a:picLocks noChangeAspect="1"/>
          </p:cNvPicPr>
          <p:nvPr/>
        </p:nvPicPr>
        <p:blipFill>
          <a:blip r:embed="rId4"/>
          <a:stretch>
            <a:fillRect/>
          </a:stretch>
        </p:blipFill>
        <p:spPr>
          <a:xfrm>
            <a:off x="10624046" y="3995273"/>
            <a:ext cx="1409576" cy="1409576"/>
          </a:xfrm>
          <a:prstGeom prst="rect">
            <a:avLst/>
          </a:prstGeom>
        </p:spPr>
      </p:pic>
      <p:pic>
        <p:nvPicPr>
          <p:cNvPr id="10" name="Picture 9">
            <a:extLst>
              <a:ext uri="{FF2B5EF4-FFF2-40B4-BE49-F238E27FC236}">
                <a16:creationId xmlns:a16="http://schemas.microsoft.com/office/drawing/2014/main" id="{F7341EB5-D3B9-D081-01E6-EFB6789C03C6}"/>
              </a:ext>
            </a:extLst>
          </p:cNvPr>
          <p:cNvPicPr>
            <a:picLocks noChangeAspect="1"/>
          </p:cNvPicPr>
          <p:nvPr/>
        </p:nvPicPr>
        <p:blipFill>
          <a:blip r:embed="rId5"/>
          <a:stretch>
            <a:fillRect/>
          </a:stretch>
        </p:blipFill>
        <p:spPr>
          <a:xfrm>
            <a:off x="10624046" y="2295823"/>
            <a:ext cx="1409576" cy="1409576"/>
          </a:xfrm>
          <a:prstGeom prst="rect">
            <a:avLst/>
          </a:prstGeom>
        </p:spPr>
      </p:pic>
      <p:pic>
        <p:nvPicPr>
          <p:cNvPr id="11" name="Picture 10">
            <a:extLst>
              <a:ext uri="{FF2B5EF4-FFF2-40B4-BE49-F238E27FC236}">
                <a16:creationId xmlns:a16="http://schemas.microsoft.com/office/drawing/2014/main" id="{53D328B6-FBD3-572F-31EF-719DC6B8C212}"/>
              </a:ext>
            </a:extLst>
          </p:cNvPr>
          <p:cNvPicPr>
            <a:picLocks noChangeAspect="1"/>
          </p:cNvPicPr>
          <p:nvPr/>
        </p:nvPicPr>
        <p:blipFill>
          <a:blip r:embed="rId6"/>
          <a:stretch>
            <a:fillRect/>
          </a:stretch>
        </p:blipFill>
        <p:spPr>
          <a:xfrm>
            <a:off x="9006424" y="2301050"/>
            <a:ext cx="1428527" cy="1428527"/>
          </a:xfrm>
          <a:prstGeom prst="rect">
            <a:avLst/>
          </a:prstGeom>
        </p:spPr>
      </p:pic>
      <p:pic>
        <p:nvPicPr>
          <p:cNvPr id="13" name="Picture 12">
            <a:extLst>
              <a:ext uri="{FF2B5EF4-FFF2-40B4-BE49-F238E27FC236}">
                <a16:creationId xmlns:a16="http://schemas.microsoft.com/office/drawing/2014/main" id="{31F0958A-1E15-462A-1146-130E2735E10D}"/>
              </a:ext>
            </a:extLst>
          </p:cNvPr>
          <p:cNvPicPr>
            <a:picLocks noChangeAspect="1"/>
          </p:cNvPicPr>
          <p:nvPr/>
        </p:nvPicPr>
        <p:blipFill>
          <a:blip r:embed="rId7"/>
          <a:stretch>
            <a:fillRect/>
          </a:stretch>
        </p:blipFill>
        <p:spPr>
          <a:xfrm>
            <a:off x="8890190" y="4219619"/>
            <a:ext cx="1601473" cy="960884"/>
          </a:xfrm>
          <a:prstGeom prst="rect">
            <a:avLst/>
          </a:prstGeom>
        </p:spPr>
      </p:pic>
      <p:pic>
        <p:nvPicPr>
          <p:cNvPr id="15" name="Picture 14">
            <a:extLst>
              <a:ext uri="{FF2B5EF4-FFF2-40B4-BE49-F238E27FC236}">
                <a16:creationId xmlns:a16="http://schemas.microsoft.com/office/drawing/2014/main" id="{0E9915DD-CABF-9B13-CABD-9407AA6651C8}"/>
              </a:ext>
            </a:extLst>
          </p:cNvPr>
          <p:cNvPicPr>
            <a:picLocks noChangeAspect="1"/>
          </p:cNvPicPr>
          <p:nvPr/>
        </p:nvPicPr>
        <p:blipFill>
          <a:blip r:embed="rId8"/>
          <a:stretch>
            <a:fillRect/>
          </a:stretch>
        </p:blipFill>
        <p:spPr>
          <a:xfrm>
            <a:off x="9171282" y="548680"/>
            <a:ext cx="2536086" cy="1429190"/>
          </a:xfrm>
          <a:prstGeom prst="rect">
            <a:avLst/>
          </a:prstGeom>
        </p:spPr>
      </p:pic>
    </p:spTree>
    <p:extLst>
      <p:ext uri="{BB962C8B-B14F-4D97-AF65-F5344CB8AC3E}">
        <p14:creationId xmlns:p14="http://schemas.microsoft.com/office/powerpoint/2010/main" val="3630515050"/>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sz="4000" dirty="0"/>
              <a:t>Today – Key</a:t>
            </a:r>
            <a:endParaRPr lang="nl-NL" dirty="0"/>
          </a:p>
        </p:txBody>
      </p:sp>
      <p:sp>
        <p:nvSpPr>
          <p:cNvPr id="8" name="Tijdelijke aanduiding voor verticale tekst 7"/>
          <p:cNvSpPr>
            <a:spLocks noGrp="1"/>
          </p:cNvSpPr>
          <p:nvPr>
            <p:ph type="body" orient="vert" idx="1"/>
          </p:nvPr>
        </p:nvSpPr>
        <p:spPr/>
        <p:txBody>
          <a:bodyPr>
            <a:normAutofit/>
          </a:bodyPr>
          <a:lstStyle/>
          <a:p>
            <a:pPr marL="0" indent="0">
              <a:buNone/>
            </a:pPr>
            <a:endParaRPr lang="en-GB" sz="2400" b="1" dirty="0">
              <a:latin typeface="Georgia" panose="02040502050405020303" pitchFamily="18" charset="0"/>
            </a:endParaRPr>
          </a:p>
          <a:p>
            <a:r>
              <a:rPr lang="en-GB" sz="2400" b="1" dirty="0">
                <a:effectLst/>
                <a:latin typeface="Georgia" panose="02040502050405020303" pitchFamily="18" charset="0"/>
              </a:rPr>
              <a:t>The business of publishing disinformation is more profitable than ever. </a:t>
            </a:r>
            <a:endParaRPr lang="en-GB" sz="2400" dirty="0">
              <a:effectLst/>
              <a:latin typeface="Georgia" panose="02040502050405020303" pitchFamily="18" charset="0"/>
            </a:endParaRPr>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a:t>
            </a:fld>
            <a:endParaRPr lang="nl-NL"/>
          </a:p>
        </p:txBody>
      </p:sp>
      <p:pic>
        <p:nvPicPr>
          <p:cNvPr id="3" name="Picture 2">
            <a:extLst>
              <a:ext uri="{FF2B5EF4-FFF2-40B4-BE49-F238E27FC236}">
                <a16:creationId xmlns:a16="http://schemas.microsoft.com/office/drawing/2014/main" id="{E8A536A3-CBBC-9C83-7D0C-C332E9129175}"/>
              </a:ext>
            </a:extLst>
          </p:cNvPr>
          <p:cNvPicPr>
            <a:picLocks noChangeAspect="1"/>
          </p:cNvPicPr>
          <p:nvPr/>
        </p:nvPicPr>
        <p:blipFill>
          <a:blip r:embed="rId2"/>
          <a:stretch>
            <a:fillRect/>
          </a:stretch>
        </p:blipFill>
        <p:spPr>
          <a:xfrm>
            <a:off x="3254857" y="2486054"/>
            <a:ext cx="5688632" cy="3198761"/>
          </a:xfrm>
          <a:prstGeom prst="rect">
            <a:avLst/>
          </a:prstGeom>
        </p:spPr>
      </p:pic>
    </p:spTree>
    <p:extLst>
      <p:ext uri="{BB962C8B-B14F-4D97-AF65-F5344CB8AC3E}">
        <p14:creationId xmlns:p14="http://schemas.microsoft.com/office/powerpoint/2010/main" val="2773456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7D848C29-DA1D-614F-D6C2-26D0295FED5C}"/>
              </a:ext>
            </a:extLst>
          </p:cNvPr>
          <p:cNvSpPr>
            <a:spLocks noGrp="1"/>
          </p:cNvSpPr>
          <p:nvPr>
            <p:ph type="title"/>
          </p:nvPr>
        </p:nvSpPr>
        <p:spPr>
          <a:xfrm>
            <a:off x="404662" y="404664"/>
            <a:ext cx="11389024" cy="432048"/>
          </a:xfrm>
        </p:spPr>
        <p:txBody>
          <a:bodyPr/>
          <a:lstStyle/>
          <a:p>
            <a:r>
              <a:rPr lang="en-US" sz="3200" dirty="0"/>
              <a:t>Journalists getting entangled with disinformation </a:t>
            </a:r>
          </a:p>
        </p:txBody>
      </p:sp>
      <p:pic>
        <p:nvPicPr>
          <p:cNvPr id="1026" name="Picture 2" descr="Diagram&#10;&#10;Description automatically generated">
            <a:extLst>
              <a:ext uri="{FF2B5EF4-FFF2-40B4-BE49-F238E27FC236}">
                <a16:creationId xmlns:a16="http://schemas.microsoft.com/office/drawing/2014/main" id="{D11F9B3F-3CAE-E437-4BB9-A68D3F6093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9934" y="1252538"/>
            <a:ext cx="11218334" cy="4795837"/>
          </a:xfrm>
          <a:prstGeom prst="rect">
            <a:avLst/>
          </a:prstGeom>
          <a:solidFill>
            <a:srgbClr val="FFFFFF"/>
          </a:solidFill>
        </p:spPr>
      </p:pic>
      <p:sp>
        <p:nvSpPr>
          <p:cNvPr id="5" name="Slide Number Placeholder 4">
            <a:extLst>
              <a:ext uri="{FF2B5EF4-FFF2-40B4-BE49-F238E27FC236}">
                <a16:creationId xmlns:a16="http://schemas.microsoft.com/office/drawing/2014/main" id="{3DA58711-8EFC-A26C-A961-799A0695AEBE}"/>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normAutofit/>
          </a:bodyP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19</a:t>
            </a:fld>
            <a:endParaRPr lang="nl-NL"/>
          </a:p>
        </p:txBody>
      </p:sp>
    </p:spTree>
    <p:extLst>
      <p:ext uri="{BB962C8B-B14F-4D97-AF65-F5344CB8AC3E}">
        <p14:creationId xmlns:p14="http://schemas.microsoft.com/office/powerpoint/2010/main" val="699761852"/>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10;&#10;Description automatically generated">
            <a:extLst>
              <a:ext uri="{FF2B5EF4-FFF2-40B4-BE49-F238E27FC236}">
                <a16:creationId xmlns:a16="http://schemas.microsoft.com/office/drawing/2014/main" id="{EC4E0AB7-FBCB-CE2A-ADF8-03C0453D9297}"/>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15497" r="15497"/>
          <a:stretch/>
        </p:blipFill>
        <p:spPr bwMode="auto">
          <a:xfrm>
            <a:off x="3240897" y="68263"/>
            <a:ext cx="5716555" cy="6316662"/>
          </a:xfrm>
          <a:prstGeom prst="rect">
            <a:avLst/>
          </a:prstGeom>
          <a:solidFill>
            <a:srgbClr val="FFFFFF"/>
          </a:solidFill>
        </p:spPr>
      </p:pic>
      <p:sp>
        <p:nvSpPr>
          <p:cNvPr id="4" name="Slide Number Placeholder 3" hidden="1">
            <a:extLst>
              <a:ext uri="{FF2B5EF4-FFF2-40B4-BE49-F238E27FC236}">
                <a16:creationId xmlns:a16="http://schemas.microsoft.com/office/drawing/2014/main" id="{DDE7BCEF-B24D-563E-DABE-39BF6A09334D}"/>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20</a:t>
            </a:fld>
            <a:endParaRPr lang="nl-NL"/>
          </a:p>
        </p:txBody>
      </p:sp>
      <p:sp>
        <p:nvSpPr>
          <p:cNvPr id="6" name="TextBox 5">
            <a:extLst>
              <a:ext uri="{FF2B5EF4-FFF2-40B4-BE49-F238E27FC236}">
                <a16:creationId xmlns:a16="http://schemas.microsoft.com/office/drawing/2014/main" id="{D6E1CB9F-C245-3FC6-6041-CE4B6506BF88}"/>
              </a:ext>
            </a:extLst>
          </p:cNvPr>
          <p:cNvSpPr txBox="1"/>
          <p:nvPr/>
        </p:nvSpPr>
        <p:spPr>
          <a:xfrm>
            <a:off x="3051175" y="3244334"/>
            <a:ext cx="6102350" cy="369332"/>
          </a:xfrm>
          <a:prstGeom prst="rect">
            <a:avLst/>
          </a:prstGeom>
          <a:noFill/>
        </p:spPr>
        <p:txBody>
          <a:bodyPr wrap="square">
            <a:spAutoFit/>
          </a:bodyPr>
          <a:lstStyle/>
          <a:p>
            <a:r>
              <a:rPr lang="en-NL" b="0" dirty="0">
                <a:effectLst/>
              </a:rPr>
              <a:t> </a:t>
            </a:r>
            <a:endParaRPr lang="en-US" dirty="0"/>
          </a:p>
        </p:txBody>
      </p:sp>
      <p:sp>
        <p:nvSpPr>
          <p:cNvPr id="10" name="TextBox 9">
            <a:extLst>
              <a:ext uri="{FF2B5EF4-FFF2-40B4-BE49-F238E27FC236}">
                <a16:creationId xmlns:a16="http://schemas.microsoft.com/office/drawing/2014/main" id="{58F83652-DC9F-E4D7-CEDE-233A9FBA107A}"/>
              </a:ext>
            </a:extLst>
          </p:cNvPr>
          <p:cNvSpPr txBox="1"/>
          <p:nvPr/>
        </p:nvSpPr>
        <p:spPr>
          <a:xfrm>
            <a:off x="3051175" y="3244334"/>
            <a:ext cx="6102350" cy="369332"/>
          </a:xfrm>
          <a:prstGeom prst="rect">
            <a:avLst/>
          </a:prstGeom>
          <a:noFill/>
        </p:spPr>
        <p:txBody>
          <a:bodyPr wrap="square">
            <a:spAutoFit/>
          </a:bodyPr>
          <a:lstStyle/>
          <a:p>
            <a:r>
              <a:rPr lang="en-NL" b="0" dirty="0">
                <a:effectLst/>
              </a:rPr>
              <a:t> </a:t>
            </a:r>
            <a:endParaRPr lang="en-US" dirty="0"/>
          </a:p>
        </p:txBody>
      </p:sp>
    </p:spTree>
    <p:extLst>
      <p:ext uri="{BB962C8B-B14F-4D97-AF65-F5344CB8AC3E}">
        <p14:creationId xmlns:p14="http://schemas.microsoft.com/office/powerpoint/2010/main" val="2422992787"/>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art&#10;&#10;Description automatically generated">
            <a:extLst>
              <a:ext uri="{FF2B5EF4-FFF2-40B4-BE49-F238E27FC236}">
                <a16:creationId xmlns:a16="http://schemas.microsoft.com/office/drawing/2014/main" id="{651FDEFA-11DF-2558-9006-B3A08893BF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72694" y="68263"/>
            <a:ext cx="8652962" cy="6316662"/>
          </a:xfrm>
          <a:prstGeom prst="rect">
            <a:avLst/>
          </a:prstGeom>
          <a:solidFill>
            <a:srgbClr val="FFFFFF"/>
          </a:solidFill>
        </p:spPr>
      </p:pic>
      <p:sp>
        <p:nvSpPr>
          <p:cNvPr id="5" name="Slide Number Placeholder 4" hidden="1">
            <a:extLst>
              <a:ext uri="{FF2B5EF4-FFF2-40B4-BE49-F238E27FC236}">
                <a16:creationId xmlns:a16="http://schemas.microsoft.com/office/drawing/2014/main" id="{C4183864-C976-8677-00D6-6E1557408FDF}"/>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21</a:t>
            </a:fld>
            <a:endParaRPr lang="nl-NL"/>
          </a:p>
        </p:txBody>
      </p:sp>
    </p:spTree>
    <p:extLst>
      <p:ext uri="{BB962C8B-B14F-4D97-AF65-F5344CB8AC3E}">
        <p14:creationId xmlns:p14="http://schemas.microsoft.com/office/powerpoint/2010/main" val="1562109523"/>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hart, bubble chart&#10;&#10;Description automatically generated">
            <a:extLst>
              <a:ext uri="{FF2B5EF4-FFF2-40B4-BE49-F238E27FC236}">
                <a16:creationId xmlns:a16="http://schemas.microsoft.com/office/drawing/2014/main" id="{F4451D75-FC49-1CF1-F7A5-39FA26E42D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26431" y="68263"/>
            <a:ext cx="7945487" cy="6316662"/>
          </a:xfrm>
          <a:prstGeom prst="rect">
            <a:avLst/>
          </a:prstGeom>
          <a:solidFill>
            <a:srgbClr val="FFFFFF"/>
          </a:solidFill>
        </p:spPr>
      </p:pic>
      <p:sp>
        <p:nvSpPr>
          <p:cNvPr id="5" name="Slide Number Placeholder 4" hidden="1">
            <a:extLst>
              <a:ext uri="{FF2B5EF4-FFF2-40B4-BE49-F238E27FC236}">
                <a16:creationId xmlns:a16="http://schemas.microsoft.com/office/drawing/2014/main" id="{DAF385A8-2DCD-74B8-156C-7F8A6C0FD250}"/>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22</a:t>
            </a:fld>
            <a:endParaRPr lang="nl-NL"/>
          </a:p>
        </p:txBody>
      </p:sp>
    </p:spTree>
    <p:extLst>
      <p:ext uri="{BB962C8B-B14F-4D97-AF65-F5344CB8AC3E}">
        <p14:creationId xmlns:p14="http://schemas.microsoft.com/office/powerpoint/2010/main" val="4193129342"/>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art, bubble chart&#10;&#10;Description automatically generated">
            <a:extLst>
              <a:ext uri="{FF2B5EF4-FFF2-40B4-BE49-F238E27FC236}">
                <a16:creationId xmlns:a16="http://schemas.microsoft.com/office/drawing/2014/main" id="{517D3E45-40E4-3565-16AA-FE4D0A812A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37013" y="68263"/>
            <a:ext cx="8124324" cy="6316662"/>
          </a:xfrm>
          <a:prstGeom prst="rect">
            <a:avLst/>
          </a:prstGeom>
          <a:solidFill>
            <a:srgbClr val="FFFFFF"/>
          </a:solidFill>
        </p:spPr>
      </p:pic>
      <p:sp>
        <p:nvSpPr>
          <p:cNvPr id="5" name="Slide Number Placeholder 4" hidden="1">
            <a:extLst>
              <a:ext uri="{FF2B5EF4-FFF2-40B4-BE49-F238E27FC236}">
                <a16:creationId xmlns:a16="http://schemas.microsoft.com/office/drawing/2014/main" id="{8A379370-CECD-38DD-8709-0F589A3EDB6C}"/>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23</a:t>
            </a:fld>
            <a:endParaRPr lang="nl-NL"/>
          </a:p>
        </p:txBody>
      </p:sp>
    </p:spTree>
    <p:extLst>
      <p:ext uri="{BB962C8B-B14F-4D97-AF65-F5344CB8AC3E}">
        <p14:creationId xmlns:p14="http://schemas.microsoft.com/office/powerpoint/2010/main" val="1538320737"/>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EEFF3D-2F43-AF4C-0304-595FFD268C02}"/>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24</a:t>
            </a:fld>
            <a:endParaRPr lang="nl-NL"/>
          </a:p>
        </p:txBody>
      </p:sp>
      <p:pic>
        <p:nvPicPr>
          <p:cNvPr id="6" name="Picture 5">
            <a:extLst>
              <a:ext uri="{FF2B5EF4-FFF2-40B4-BE49-F238E27FC236}">
                <a16:creationId xmlns:a16="http://schemas.microsoft.com/office/drawing/2014/main" id="{B3990476-E9D4-DA18-268B-5E026B79131E}"/>
              </a:ext>
            </a:extLst>
          </p:cNvPr>
          <p:cNvPicPr>
            <a:picLocks noChangeAspect="1"/>
          </p:cNvPicPr>
          <p:nvPr/>
        </p:nvPicPr>
        <p:blipFill>
          <a:blip r:embed="rId3"/>
          <a:stretch>
            <a:fillRect/>
          </a:stretch>
        </p:blipFill>
        <p:spPr>
          <a:xfrm>
            <a:off x="2212975" y="260648"/>
            <a:ext cx="7772400" cy="5994463"/>
          </a:xfrm>
          <a:prstGeom prst="rect">
            <a:avLst/>
          </a:prstGeom>
        </p:spPr>
      </p:pic>
    </p:spTree>
    <p:extLst>
      <p:ext uri="{BB962C8B-B14F-4D97-AF65-F5344CB8AC3E}">
        <p14:creationId xmlns:p14="http://schemas.microsoft.com/office/powerpoint/2010/main" val="147378556"/>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404662" y="404664"/>
            <a:ext cx="11389024" cy="635128"/>
          </a:xfrm>
        </p:spPr>
        <p:txBody>
          <a:bodyPr anchor="ctr">
            <a:normAutofit/>
          </a:bodyPr>
          <a:lstStyle/>
          <a:p>
            <a:pPr>
              <a:lnSpc>
                <a:spcPct val="90000"/>
              </a:lnSpc>
            </a:pPr>
            <a:r>
              <a:rPr lang="nl-NL" dirty="0"/>
              <a:t>The </a:t>
            </a:r>
            <a:r>
              <a:rPr lang="en-GB" dirty="0">
                <a:effectLst/>
              </a:rPr>
              <a:t>impact of misinformation in news</a:t>
            </a:r>
            <a:endParaRPr lang="nl-NL" dirty="0"/>
          </a:p>
        </p:txBody>
      </p:sp>
      <p:sp>
        <p:nvSpPr>
          <p:cNvPr id="7" name="Tijdelijke aanduiding voor verticale tekst 6"/>
          <p:cNvSpPr>
            <a:spLocks noGrp="1"/>
          </p:cNvSpPr>
          <p:nvPr>
            <p:ph type="body" orient="vert" idx="1"/>
          </p:nvPr>
        </p:nvSpPr>
        <p:spPr>
          <a:xfrm>
            <a:off x="404662" y="1252836"/>
            <a:ext cx="3534273" cy="4795836"/>
          </a:xfrm>
        </p:spPr>
        <p:txBody>
          <a:bodyPr>
            <a:normAutofit/>
          </a:bodyPr>
          <a:lstStyle/>
          <a:p>
            <a:pPr lvl="3"/>
            <a:r>
              <a:rPr lang="en-US" dirty="0"/>
              <a:t>Is misinformation always bad?</a:t>
            </a:r>
          </a:p>
          <a:p>
            <a:pPr marL="285750" lvl="2" indent="-285750">
              <a:buFont typeface="Arial" panose="020B0604020202020204" pitchFamily="34" charset="0"/>
              <a:buChar char="•"/>
            </a:pPr>
            <a:r>
              <a:rPr lang="en-US" dirty="0"/>
              <a:t>It is a shift toward a more decentralized media ecology.</a:t>
            </a:r>
          </a:p>
          <a:p>
            <a:pPr marL="285750" lvl="2" indent="-285750">
              <a:buFont typeface="Arial" panose="020B0604020202020204" pitchFamily="34" charset="0"/>
              <a:buChar char="•"/>
            </a:pPr>
            <a:r>
              <a:rPr lang="en-US" dirty="0"/>
              <a:t>Feelings are as important as facts. </a:t>
            </a:r>
          </a:p>
          <a:p>
            <a:pPr marL="285750" lvl="2" indent="-285750">
              <a:buFont typeface="Arial" panose="020B0604020202020204" pitchFamily="34" charset="0"/>
              <a:buChar char="•"/>
            </a:pPr>
            <a:r>
              <a:rPr lang="en-US" dirty="0"/>
              <a:t>“I think a lot of the reaction to ‘fake news’ has been a moral panic. Much of what we – and Trump – calls fake news or post truth or filter bubbles – is simply what we disagree with or feel threatened by.” – C. B. </a:t>
            </a:r>
            <a:endParaRPr lang="en-US" sz="1800" dirty="0"/>
          </a:p>
          <a:p>
            <a:endParaRPr lang="en-US" dirty="0"/>
          </a:p>
        </p:txBody>
      </p:sp>
      <p:pic>
        <p:nvPicPr>
          <p:cNvPr id="3" name="Picture 2" descr="Text&#10;&#10;Description automatically generated with low confidence">
            <a:extLst>
              <a:ext uri="{FF2B5EF4-FFF2-40B4-BE49-F238E27FC236}">
                <a16:creationId xmlns:a16="http://schemas.microsoft.com/office/drawing/2014/main" id="{81C74A1B-F171-7A1E-4BBA-231A5AEDFA16}"/>
              </a:ext>
            </a:extLst>
          </p:cNvPr>
          <p:cNvPicPr>
            <a:picLocks noChangeAspect="1"/>
          </p:cNvPicPr>
          <p:nvPr/>
        </p:nvPicPr>
        <p:blipFill>
          <a:blip r:embed="rId3"/>
          <a:stretch>
            <a:fillRect/>
          </a:stretch>
        </p:blipFill>
        <p:spPr>
          <a:xfrm>
            <a:off x="4141267" y="1708693"/>
            <a:ext cx="7652271" cy="3883527"/>
          </a:xfrm>
          <a:prstGeom prst="rect">
            <a:avLst/>
          </a:prstGeom>
          <a:noFill/>
        </p:spPr>
      </p:pic>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normAutofit/>
          </a:bodyP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25</a:t>
            </a:fld>
            <a:endParaRPr lang="nl-NL"/>
          </a:p>
        </p:txBody>
      </p:sp>
      <p:sp>
        <p:nvSpPr>
          <p:cNvPr id="5" name="TextBox 4">
            <a:extLst>
              <a:ext uri="{FF2B5EF4-FFF2-40B4-BE49-F238E27FC236}">
                <a16:creationId xmlns:a16="http://schemas.microsoft.com/office/drawing/2014/main" id="{5D784215-8938-5B50-E9E1-E78B23A99457}"/>
              </a:ext>
            </a:extLst>
          </p:cNvPr>
          <p:cNvSpPr txBox="1"/>
          <p:nvPr/>
        </p:nvSpPr>
        <p:spPr>
          <a:xfrm>
            <a:off x="8835479" y="5805264"/>
            <a:ext cx="2958059" cy="243408"/>
          </a:xfrm>
          <a:prstGeom prst="rect">
            <a:avLst/>
          </a:prstGeom>
          <a:noFill/>
        </p:spPr>
        <p:txBody>
          <a:bodyPr wrap="square" lIns="108000" tIns="108000" rIns="108000" bIns="108000" rtlCol="0">
            <a:noAutofit/>
          </a:bodyPr>
          <a:lstStyle/>
          <a:p>
            <a:r>
              <a:rPr lang="en-US" noProof="0" dirty="0">
                <a:solidFill>
                  <a:schemeClr val="bg2"/>
                </a:solidFill>
              </a:rPr>
              <a:t>First Draft News, 2017</a:t>
            </a:r>
          </a:p>
        </p:txBody>
      </p:sp>
    </p:spTree>
    <p:extLst>
      <p:ext uri="{BB962C8B-B14F-4D97-AF65-F5344CB8AC3E}">
        <p14:creationId xmlns:p14="http://schemas.microsoft.com/office/powerpoint/2010/main" val="3338456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F3E2-54E6-32CF-9B05-A59AC68F507B}"/>
              </a:ext>
            </a:extLst>
          </p:cNvPr>
          <p:cNvSpPr>
            <a:spLocks noGrp="1"/>
          </p:cNvSpPr>
          <p:nvPr>
            <p:ph type="title"/>
          </p:nvPr>
        </p:nvSpPr>
        <p:spPr/>
        <p:txBody>
          <a:bodyPr/>
          <a:lstStyle/>
          <a:p>
            <a:r>
              <a:rPr lang="nl-NL" dirty="0"/>
              <a:t>The </a:t>
            </a:r>
            <a:r>
              <a:rPr lang="en-GB" dirty="0">
                <a:effectLst/>
              </a:rPr>
              <a:t>impact of misinformation in news</a:t>
            </a:r>
            <a:endParaRPr lang="en-US" dirty="0"/>
          </a:p>
        </p:txBody>
      </p:sp>
      <p:sp>
        <p:nvSpPr>
          <p:cNvPr id="3" name="Vertical Text Placeholder 2">
            <a:extLst>
              <a:ext uri="{FF2B5EF4-FFF2-40B4-BE49-F238E27FC236}">
                <a16:creationId xmlns:a16="http://schemas.microsoft.com/office/drawing/2014/main" id="{8FBE7918-DFB3-1B07-CA78-2037321ECF1A}"/>
              </a:ext>
            </a:extLst>
          </p:cNvPr>
          <p:cNvSpPr>
            <a:spLocks noGrp="1"/>
          </p:cNvSpPr>
          <p:nvPr>
            <p:ph type="body" orient="vert" idx="1"/>
          </p:nvPr>
        </p:nvSpPr>
        <p:spPr>
          <a:xfrm>
            <a:off x="404662" y="1256990"/>
            <a:ext cx="11389024" cy="4795836"/>
          </a:xfrm>
        </p:spPr>
        <p:txBody>
          <a:bodyPr numCol="3">
            <a:normAutofit fontScale="25000" lnSpcReduction="20000"/>
          </a:bodyPr>
          <a:lstStyle/>
          <a:p>
            <a:endParaRPr lang="en-US" sz="8000" dirty="0"/>
          </a:p>
          <a:p>
            <a:r>
              <a:rPr lang="en-US" sz="8000" b="1" dirty="0"/>
              <a:t>Journalists should: </a:t>
            </a:r>
          </a:p>
          <a:p>
            <a:r>
              <a:rPr lang="en-US" sz="8000" dirty="0"/>
              <a:t>Curate – help users to good content where ever it is</a:t>
            </a:r>
          </a:p>
          <a:p>
            <a:r>
              <a:rPr lang="en-US" sz="8000" dirty="0"/>
              <a:t>Be relevant – use users’ language and ‘listen’ creatively with data</a:t>
            </a:r>
          </a:p>
          <a:p>
            <a:r>
              <a:rPr lang="en-US" sz="8000" dirty="0"/>
              <a:t>Be expert – add value, insight, experience, context</a:t>
            </a:r>
          </a:p>
          <a:p>
            <a:r>
              <a:rPr lang="en-US" sz="8000" dirty="0"/>
              <a:t>Be truthful – fact checking, balance, accuracy</a:t>
            </a:r>
          </a:p>
          <a:p>
            <a:r>
              <a:rPr lang="en-US" sz="8000" dirty="0"/>
              <a:t>Be human – show empathy, diversity, constructive</a:t>
            </a:r>
          </a:p>
          <a:p>
            <a:r>
              <a:rPr lang="en-US" sz="8000" dirty="0"/>
              <a:t>Transparency – show sources, be accountable, allow criticism</a:t>
            </a:r>
          </a:p>
          <a:p>
            <a:endParaRPr lang="en-US" sz="8000" dirty="0"/>
          </a:p>
          <a:p>
            <a:endParaRPr lang="en-US" sz="8000" dirty="0"/>
          </a:p>
          <a:p>
            <a:endParaRPr lang="en-US" sz="8000" dirty="0"/>
          </a:p>
          <a:p>
            <a:r>
              <a:rPr lang="en-US" sz="8000" b="1" dirty="0"/>
              <a:t>The networks and other organizations that distribute news should:</a:t>
            </a:r>
          </a:p>
          <a:p>
            <a:r>
              <a:rPr lang="en-US" sz="8000" dirty="0"/>
              <a:t>Filter out fake news better</a:t>
            </a:r>
          </a:p>
          <a:p>
            <a:r>
              <a:rPr lang="en-US" sz="8000" dirty="0"/>
              <a:t>Give the user better signals of the quality of content</a:t>
            </a:r>
          </a:p>
          <a:p>
            <a:r>
              <a:rPr lang="en-US" sz="8000" dirty="0"/>
              <a:t>Promote better content through algorithms</a:t>
            </a:r>
          </a:p>
          <a:p>
            <a:r>
              <a:rPr lang="en-US" sz="8000" dirty="0"/>
              <a:t>Promote news literacy</a:t>
            </a:r>
          </a:p>
          <a:p>
            <a:r>
              <a:rPr lang="en-US" sz="8000" dirty="0"/>
              <a:t>Ensure more resource and reward goes to credible producers and publishers</a:t>
            </a:r>
          </a:p>
          <a:p>
            <a:endParaRPr lang="en-US" sz="8000" dirty="0"/>
          </a:p>
          <a:p>
            <a:endParaRPr lang="en-US" sz="8000" dirty="0"/>
          </a:p>
          <a:p>
            <a:endParaRPr lang="en-US" sz="8000" dirty="0"/>
          </a:p>
          <a:p>
            <a:endParaRPr lang="en-US" sz="8000" dirty="0"/>
          </a:p>
          <a:p>
            <a:r>
              <a:rPr lang="en-US" sz="8000" b="1" dirty="0"/>
              <a:t>Other authorities (government, business, education) should:</a:t>
            </a:r>
          </a:p>
          <a:p>
            <a:r>
              <a:rPr lang="en-US" sz="8000" dirty="0"/>
              <a:t>Communicate where the public communicate</a:t>
            </a:r>
          </a:p>
          <a:p>
            <a:r>
              <a:rPr lang="en-US" sz="8000" dirty="0"/>
              <a:t>Talk the right languages: conversational, human, even humorous</a:t>
            </a:r>
          </a:p>
          <a:p>
            <a:r>
              <a:rPr lang="en-US" sz="8000" dirty="0"/>
              <a:t>Be relevant</a:t>
            </a:r>
          </a:p>
          <a:p>
            <a:r>
              <a:rPr lang="en-US" sz="8000" dirty="0"/>
              <a:t>Open up</a:t>
            </a:r>
          </a:p>
          <a:p>
            <a:r>
              <a:rPr lang="en-US" sz="8000" dirty="0"/>
              <a:t>Be interactive</a:t>
            </a:r>
          </a:p>
          <a:p>
            <a:r>
              <a:rPr lang="en-US" sz="8000" dirty="0"/>
              <a:t>Be realistic – media has limited influence</a:t>
            </a:r>
          </a:p>
          <a:p>
            <a:endParaRPr lang="en-US" sz="8000" dirty="0"/>
          </a:p>
          <a:p>
            <a:endParaRPr lang="en-US" sz="8000" dirty="0"/>
          </a:p>
          <a:p>
            <a:endParaRPr lang="en-US" dirty="0"/>
          </a:p>
        </p:txBody>
      </p:sp>
      <p:sp>
        <p:nvSpPr>
          <p:cNvPr id="5" name="Slide Number Placeholder 4">
            <a:extLst>
              <a:ext uri="{FF2B5EF4-FFF2-40B4-BE49-F238E27FC236}">
                <a16:creationId xmlns:a16="http://schemas.microsoft.com/office/drawing/2014/main" id="{ECB1E109-AC49-B28A-263D-88F3839C0D1F}"/>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26</a:t>
            </a:fld>
            <a:endParaRPr lang="nl-NL"/>
          </a:p>
        </p:txBody>
      </p:sp>
      <p:sp>
        <p:nvSpPr>
          <p:cNvPr id="6" name="TextBox 5">
            <a:extLst>
              <a:ext uri="{FF2B5EF4-FFF2-40B4-BE49-F238E27FC236}">
                <a16:creationId xmlns:a16="http://schemas.microsoft.com/office/drawing/2014/main" id="{A7487F7B-AC11-F768-1B07-CE1DC1228F14}"/>
              </a:ext>
            </a:extLst>
          </p:cNvPr>
          <p:cNvSpPr txBox="1"/>
          <p:nvPr/>
        </p:nvSpPr>
        <p:spPr>
          <a:xfrm>
            <a:off x="5029200" y="40640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
        <p:nvSpPr>
          <p:cNvPr id="7" name="TextBox 6">
            <a:extLst>
              <a:ext uri="{FF2B5EF4-FFF2-40B4-BE49-F238E27FC236}">
                <a16:creationId xmlns:a16="http://schemas.microsoft.com/office/drawing/2014/main" id="{EA6270E6-0957-CD89-A60F-4EC2679371FA}"/>
              </a:ext>
            </a:extLst>
          </p:cNvPr>
          <p:cNvSpPr txBox="1"/>
          <p:nvPr/>
        </p:nvSpPr>
        <p:spPr>
          <a:xfrm>
            <a:off x="4279900" y="12700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614524879"/>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47F071A-C443-E03C-2FAC-323846A3A80E}"/>
              </a:ext>
            </a:extLst>
          </p:cNvPr>
          <p:cNvSpPr>
            <a:spLocks noGrp="1"/>
          </p:cNvSpPr>
          <p:nvPr>
            <p:ph type="title"/>
          </p:nvPr>
        </p:nvSpPr>
        <p:spPr>
          <a:xfrm>
            <a:off x="404662" y="404664"/>
            <a:ext cx="11389024" cy="432048"/>
          </a:xfrm>
        </p:spPr>
        <p:txBody>
          <a:bodyPr/>
          <a:lstStyle/>
          <a:p>
            <a:r>
              <a:rPr lang="en-US" sz="3600" dirty="0"/>
              <a:t>Assisting Journalism – Fact-Checking Africa</a:t>
            </a:r>
          </a:p>
        </p:txBody>
      </p:sp>
      <p:sp>
        <p:nvSpPr>
          <p:cNvPr id="12" name="Vertical Text Placeholder 2">
            <a:extLst>
              <a:ext uri="{FF2B5EF4-FFF2-40B4-BE49-F238E27FC236}">
                <a16:creationId xmlns:a16="http://schemas.microsoft.com/office/drawing/2014/main" id="{547440E0-08B8-8715-10D6-800B8958A76C}"/>
              </a:ext>
            </a:extLst>
          </p:cNvPr>
          <p:cNvSpPr>
            <a:spLocks noGrp="1"/>
          </p:cNvSpPr>
          <p:nvPr>
            <p:ph type="body" orient="vert" idx="1"/>
          </p:nvPr>
        </p:nvSpPr>
        <p:spPr>
          <a:xfrm>
            <a:off x="404662" y="1252836"/>
            <a:ext cx="11389023" cy="4795836"/>
          </a:xfrm>
        </p:spPr>
        <p:txBody>
          <a:bodyPr>
            <a:normAutofit/>
          </a:bodyPr>
          <a:lstStyle/>
          <a:p>
            <a:r>
              <a:rPr lang="en-US" dirty="0"/>
              <a:t>The emergence of data-driven grassroots organizations</a:t>
            </a:r>
          </a:p>
          <a:p>
            <a:r>
              <a:rPr lang="en-US" dirty="0"/>
              <a:t>Data advocates seek to reformulate fact-checking processes </a:t>
            </a:r>
            <a:r>
              <a:rPr lang="en-US" b="1" dirty="0"/>
              <a:t>within media</a:t>
            </a:r>
            <a:r>
              <a:rPr lang="en-US" dirty="0"/>
              <a:t>.</a:t>
            </a:r>
          </a:p>
          <a:p>
            <a:r>
              <a:rPr lang="en-US" dirty="0"/>
              <a:t>Incorporated technological, data and journalism practices with varying goals, from holding media and politicians accountable to engaging citizens in news production</a:t>
            </a:r>
          </a:p>
          <a:p>
            <a:r>
              <a:rPr lang="en-US" dirty="0"/>
              <a:t>Rare example of a genuinely transnational movement in journalism</a:t>
            </a:r>
          </a:p>
          <a:p>
            <a:r>
              <a:rPr lang="en-US" dirty="0"/>
              <a:t>“Following the logics of fact-checking, data have the ability to become a journalistic source that, veiled in a </a:t>
            </a:r>
            <a:r>
              <a:rPr lang="en-US" b="1" dirty="0"/>
              <a:t>discourse of objectivity</a:t>
            </a:r>
            <a:r>
              <a:rPr lang="en-US" dirty="0"/>
              <a:t>, signifies a qualitative measure of journalistic success.”</a:t>
            </a:r>
          </a:p>
          <a:p>
            <a:r>
              <a:rPr lang="en-US" dirty="0"/>
              <a:t>The practice of fact-checking seems to be moving towards the periphery of journalism, performed by external actors.</a:t>
            </a:r>
          </a:p>
          <a:p>
            <a:endParaRPr lang="en-US" dirty="0"/>
          </a:p>
          <a:p>
            <a:r>
              <a:rPr lang="en-US" dirty="0"/>
              <a:t>“We have to stop pretending that media are the gatekeepers of information and that we are the only ones that can make sense of it and we need to start sharing our sources and our resources and our methodology with our audiences, to educate them to become fact checkers themselves. (AC4)”</a:t>
            </a:r>
          </a:p>
        </p:txBody>
      </p:sp>
      <p:sp>
        <p:nvSpPr>
          <p:cNvPr id="5" name="Slide Number Placeholder 4">
            <a:extLst>
              <a:ext uri="{FF2B5EF4-FFF2-40B4-BE49-F238E27FC236}">
                <a16:creationId xmlns:a16="http://schemas.microsoft.com/office/drawing/2014/main" id="{A236BE52-2FFE-39A0-D0A9-C157EC041ADA}"/>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normAutofit/>
          </a:bodyP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27</a:t>
            </a:fld>
            <a:endParaRPr lang="nl-NL"/>
          </a:p>
        </p:txBody>
      </p:sp>
    </p:spTree>
    <p:extLst>
      <p:ext uri="{BB962C8B-B14F-4D97-AF65-F5344CB8AC3E}">
        <p14:creationId xmlns:p14="http://schemas.microsoft.com/office/powerpoint/2010/main" val="741577637"/>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3C02-91D3-CA5C-658C-78077736EB71}"/>
              </a:ext>
            </a:extLst>
          </p:cNvPr>
          <p:cNvSpPr>
            <a:spLocks noGrp="1"/>
          </p:cNvSpPr>
          <p:nvPr>
            <p:ph type="title"/>
          </p:nvPr>
        </p:nvSpPr>
        <p:spPr/>
        <p:txBody>
          <a:bodyPr/>
          <a:lstStyle/>
          <a:p>
            <a:r>
              <a:rPr lang="en-US" dirty="0"/>
              <a:t>Assisting Journalism </a:t>
            </a:r>
          </a:p>
        </p:txBody>
      </p:sp>
      <p:sp>
        <p:nvSpPr>
          <p:cNvPr id="5" name="Slide Number Placeholder 4">
            <a:extLst>
              <a:ext uri="{FF2B5EF4-FFF2-40B4-BE49-F238E27FC236}">
                <a16:creationId xmlns:a16="http://schemas.microsoft.com/office/drawing/2014/main" id="{2F343F36-C1D5-05B6-0072-4277DCAD68CE}"/>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28</a:t>
            </a:fld>
            <a:endParaRPr lang="nl-NL"/>
          </a:p>
        </p:txBody>
      </p:sp>
      <p:pic>
        <p:nvPicPr>
          <p:cNvPr id="8" name="Picture Placeholder 7" descr="A picture containing tree, outdoor, city&#10;&#10;Description automatically generated">
            <a:extLst>
              <a:ext uri="{FF2B5EF4-FFF2-40B4-BE49-F238E27FC236}">
                <a16:creationId xmlns:a16="http://schemas.microsoft.com/office/drawing/2014/main" id="{C4B59799-3CE0-1D98-0B42-61B0DE5F4ED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9835" r="-9835"/>
          <a:stretch/>
        </p:blipFill>
        <p:spPr>
          <a:xfrm>
            <a:off x="2273038" y="1227026"/>
            <a:ext cx="7652271" cy="4795837"/>
          </a:xfrm>
          <a:noFill/>
        </p:spPr>
      </p:pic>
    </p:spTree>
    <p:extLst>
      <p:ext uri="{BB962C8B-B14F-4D97-AF65-F5344CB8AC3E}">
        <p14:creationId xmlns:p14="http://schemas.microsoft.com/office/powerpoint/2010/main" val="2887184918"/>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608572"/>
            <a:ext cx="11389024" cy="432048"/>
          </a:xfrm>
        </p:spPr>
        <p:txBody>
          <a:bodyPr/>
          <a:lstStyle/>
          <a:p>
            <a:r>
              <a:rPr lang="en-US" sz="4000" dirty="0"/>
              <a:t>How Google’s Ad Business Funds Disinformation Around the World</a:t>
            </a:r>
            <a:endParaRPr lang="nl-NL" dirty="0"/>
          </a:p>
        </p:txBody>
      </p:sp>
      <p:sp>
        <p:nvSpPr>
          <p:cNvPr id="8" name="Tijdelijke aanduiding voor verticale tekst 7"/>
          <p:cNvSpPr>
            <a:spLocks noGrp="1"/>
          </p:cNvSpPr>
          <p:nvPr>
            <p:ph type="body" orient="vert" idx="1"/>
          </p:nvPr>
        </p:nvSpPr>
        <p:spPr/>
        <p:txBody>
          <a:bodyPr>
            <a:normAutofit/>
          </a:bodyPr>
          <a:lstStyle/>
          <a:p>
            <a:pPr marL="0" indent="0">
              <a:buNone/>
            </a:pPr>
            <a:endParaRPr lang="en-GB" sz="2400" b="1" dirty="0">
              <a:latin typeface="Georgia" panose="02040502050405020303" pitchFamily="18" charset="0"/>
            </a:endParaRPr>
          </a:p>
          <a:p>
            <a:r>
              <a:rPr lang="en-GB" sz="2400" dirty="0">
                <a:effectLst/>
                <a:latin typeface="Georgia" panose="02040502050405020303" pitchFamily="18" charset="0"/>
              </a:rPr>
              <a:t>Google is funnelling revenue to some of the web’s most prolific purveyors of false information in Europe, Latin America and Africa.</a:t>
            </a:r>
          </a:p>
          <a:p>
            <a:pPr lvl="1"/>
            <a:r>
              <a:rPr lang="en-GB" sz="2200" dirty="0">
                <a:effectLst/>
                <a:latin typeface="Georgia" panose="02040502050405020303" pitchFamily="18" charset="0"/>
              </a:rPr>
              <a:t>How Google placed ads from major brands on global websites that spread false claims on such topics as vaccines, COVID-19, climate change and elections.</a:t>
            </a:r>
          </a:p>
          <a:p>
            <a:pPr lvl="1"/>
            <a:r>
              <a:rPr lang="en-GB" sz="2200" dirty="0">
                <a:effectLst/>
                <a:latin typeface="Georgia" panose="02040502050405020303" pitchFamily="18" charset="0"/>
              </a:rPr>
              <a:t>The analysis found that Google placed ads on 41% of roughly 800 active online articles rated by members of the Poynter Institute’s International Fact-Checking Network as publishing false claims about COVID-19.</a:t>
            </a:r>
            <a:endParaRPr lang="en-GB" sz="2200" dirty="0">
              <a:latin typeface="Georgia" panose="02040502050405020303" pitchFamily="18" charset="0"/>
            </a:endParaRPr>
          </a:p>
          <a:p>
            <a:pPr lvl="1"/>
            <a:r>
              <a:rPr lang="en-GB" sz="2200" dirty="0">
                <a:effectLst/>
                <a:latin typeface="Georgia" panose="02040502050405020303" pitchFamily="18" charset="0"/>
              </a:rPr>
              <a:t>The resulting ad revenue is potentially worth millions of dollars to the people and groups running these and other unreliable sites — while also making money for Google.</a:t>
            </a:r>
            <a:br>
              <a:rPr lang="en-GB" sz="2200" dirty="0">
                <a:effectLst/>
                <a:latin typeface="Georgia" panose="02040502050405020303" pitchFamily="18" charset="0"/>
              </a:rPr>
            </a:br>
            <a:endParaRPr lang="en-GB" sz="2200" dirty="0">
              <a:effectLst/>
              <a:latin typeface="Georgia" panose="02040502050405020303" pitchFamily="18" charset="0"/>
            </a:endParaRPr>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2</a:t>
            </a:fld>
            <a:endParaRPr lang="nl-NL"/>
          </a:p>
        </p:txBody>
      </p:sp>
    </p:spTree>
    <p:extLst>
      <p:ext uri="{BB962C8B-B14F-4D97-AF65-F5344CB8AC3E}">
        <p14:creationId xmlns:p14="http://schemas.microsoft.com/office/powerpoint/2010/main" val="607324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3C02-91D3-CA5C-658C-78077736EB71}"/>
              </a:ext>
            </a:extLst>
          </p:cNvPr>
          <p:cNvSpPr>
            <a:spLocks noGrp="1"/>
          </p:cNvSpPr>
          <p:nvPr>
            <p:ph type="title"/>
          </p:nvPr>
        </p:nvSpPr>
        <p:spPr/>
        <p:txBody>
          <a:bodyPr/>
          <a:lstStyle/>
          <a:p>
            <a:r>
              <a:rPr lang="en-US" dirty="0"/>
              <a:t>Assisting Journalism </a:t>
            </a:r>
          </a:p>
        </p:txBody>
      </p:sp>
      <p:pic>
        <p:nvPicPr>
          <p:cNvPr id="7" name="Picture Placeholder 6" descr="A picture containing sky, outdoor, person, people&#10;&#10;Description automatically generated">
            <a:extLst>
              <a:ext uri="{FF2B5EF4-FFF2-40B4-BE49-F238E27FC236}">
                <a16:creationId xmlns:a16="http://schemas.microsoft.com/office/drawing/2014/main" id="{63F45F2E-0053-28C5-E526-4FF6BC7DEF3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9725" r="-49725"/>
          <a:stretch/>
        </p:blipFill>
        <p:spPr>
          <a:xfrm>
            <a:off x="2273038" y="1252178"/>
            <a:ext cx="7652271" cy="4795837"/>
          </a:xfrm>
          <a:noFill/>
        </p:spPr>
      </p:pic>
      <p:sp>
        <p:nvSpPr>
          <p:cNvPr id="5" name="Slide Number Placeholder 4">
            <a:extLst>
              <a:ext uri="{FF2B5EF4-FFF2-40B4-BE49-F238E27FC236}">
                <a16:creationId xmlns:a16="http://schemas.microsoft.com/office/drawing/2014/main" id="{2F343F36-C1D5-05B6-0072-4277DCAD68CE}"/>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29</a:t>
            </a:fld>
            <a:endParaRPr lang="nl-NL"/>
          </a:p>
        </p:txBody>
      </p:sp>
    </p:spTree>
    <p:extLst>
      <p:ext uri="{BB962C8B-B14F-4D97-AF65-F5344CB8AC3E}">
        <p14:creationId xmlns:p14="http://schemas.microsoft.com/office/powerpoint/2010/main" val="4072237653"/>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3C02-91D3-CA5C-658C-78077736EB71}"/>
              </a:ext>
            </a:extLst>
          </p:cNvPr>
          <p:cNvSpPr>
            <a:spLocks noGrp="1"/>
          </p:cNvSpPr>
          <p:nvPr>
            <p:ph type="title"/>
          </p:nvPr>
        </p:nvSpPr>
        <p:spPr/>
        <p:txBody>
          <a:bodyPr/>
          <a:lstStyle/>
          <a:p>
            <a:r>
              <a:rPr lang="en-US" dirty="0"/>
              <a:t>Assisting Journalism </a:t>
            </a:r>
          </a:p>
        </p:txBody>
      </p:sp>
      <p:sp>
        <p:nvSpPr>
          <p:cNvPr id="5" name="Slide Number Placeholder 4">
            <a:extLst>
              <a:ext uri="{FF2B5EF4-FFF2-40B4-BE49-F238E27FC236}">
                <a16:creationId xmlns:a16="http://schemas.microsoft.com/office/drawing/2014/main" id="{2F343F36-C1D5-05B6-0072-4277DCAD68CE}"/>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30</a:t>
            </a:fld>
            <a:endParaRPr lang="nl-NL"/>
          </a:p>
        </p:txBody>
      </p:sp>
      <p:pic>
        <p:nvPicPr>
          <p:cNvPr id="6" name="Picture 5">
            <a:extLst>
              <a:ext uri="{FF2B5EF4-FFF2-40B4-BE49-F238E27FC236}">
                <a16:creationId xmlns:a16="http://schemas.microsoft.com/office/drawing/2014/main" id="{43BF1D04-FCEA-FCD7-7BD6-A80C7E0E5F05}"/>
              </a:ext>
            </a:extLst>
          </p:cNvPr>
          <p:cNvPicPr>
            <a:picLocks noChangeAspect="1"/>
          </p:cNvPicPr>
          <p:nvPr/>
        </p:nvPicPr>
        <p:blipFill>
          <a:blip r:embed="rId2"/>
          <a:stretch>
            <a:fillRect/>
          </a:stretch>
        </p:blipFill>
        <p:spPr>
          <a:xfrm>
            <a:off x="1130623" y="1906866"/>
            <a:ext cx="3550072" cy="3550072"/>
          </a:xfrm>
          <a:prstGeom prst="rect">
            <a:avLst/>
          </a:prstGeom>
        </p:spPr>
      </p:pic>
      <p:pic>
        <p:nvPicPr>
          <p:cNvPr id="8" name="Picture 7">
            <a:extLst>
              <a:ext uri="{FF2B5EF4-FFF2-40B4-BE49-F238E27FC236}">
                <a16:creationId xmlns:a16="http://schemas.microsoft.com/office/drawing/2014/main" id="{A7526256-B38D-DC85-BAE4-6C1CC2D74312}"/>
              </a:ext>
            </a:extLst>
          </p:cNvPr>
          <p:cNvPicPr>
            <a:picLocks noChangeAspect="1"/>
          </p:cNvPicPr>
          <p:nvPr/>
        </p:nvPicPr>
        <p:blipFill>
          <a:blip r:embed="rId3"/>
          <a:stretch>
            <a:fillRect/>
          </a:stretch>
        </p:blipFill>
        <p:spPr>
          <a:xfrm>
            <a:off x="5891858" y="1653964"/>
            <a:ext cx="4613319" cy="4055876"/>
          </a:xfrm>
          <a:prstGeom prst="rect">
            <a:avLst/>
          </a:prstGeom>
        </p:spPr>
      </p:pic>
    </p:spTree>
    <p:extLst>
      <p:ext uri="{BB962C8B-B14F-4D97-AF65-F5344CB8AC3E}">
        <p14:creationId xmlns:p14="http://schemas.microsoft.com/office/powerpoint/2010/main" val="3673710540"/>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3C02-91D3-CA5C-658C-78077736EB71}"/>
              </a:ext>
            </a:extLst>
          </p:cNvPr>
          <p:cNvSpPr>
            <a:spLocks noGrp="1"/>
          </p:cNvSpPr>
          <p:nvPr>
            <p:ph type="title"/>
          </p:nvPr>
        </p:nvSpPr>
        <p:spPr/>
        <p:txBody>
          <a:bodyPr/>
          <a:lstStyle/>
          <a:p>
            <a:r>
              <a:rPr lang="en-US" dirty="0"/>
              <a:t>Assisting Journalism </a:t>
            </a:r>
          </a:p>
        </p:txBody>
      </p:sp>
      <p:sp>
        <p:nvSpPr>
          <p:cNvPr id="5" name="Slide Number Placeholder 4">
            <a:extLst>
              <a:ext uri="{FF2B5EF4-FFF2-40B4-BE49-F238E27FC236}">
                <a16:creationId xmlns:a16="http://schemas.microsoft.com/office/drawing/2014/main" id="{2F343F36-C1D5-05B6-0072-4277DCAD68CE}"/>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31</a:t>
            </a:fld>
            <a:endParaRPr lang="nl-NL"/>
          </a:p>
        </p:txBody>
      </p:sp>
      <p:pic>
        <p:nvPicPr>
          <p:cNvPr id="3" name="Picture 2">
            <a:extLst>
              <a:ext uri="{FF2B5EF4-FFF2-40B4-BE49-F238E27FC236}">
                <a16:creationId xmlns:a16="http://schemas.microsoft.com/office/drawing/2014/main" id="{DB6D0773-53E8-7C01-8FDD-CC5A5579D3F4}"/>
              </a:ext>
            </a:extLst>
          </p:cNvPr>
          <p:cNvPicPr>
            <a:picLocks noChangeAspect="1"/>
          </p:cNvPicPr>
          <p:nvPr/>
        </p:nvPicPr>
        <p:blipFill>
          <a:blip r:embed="rId2"/>
          <a:stretch>
            <a:fillRect/>
          </a:stretch>
        </p:blipFill>
        <p:spPr>
          <a:xfrm>
            <a:off x="2212974" y="1405400"/>
            <a:ext cx="7772400" cy="4047199"/>
          </a:xfrm>
          <a:prstGeom prst="rect">
            <a:avLst/>
          </a:prstGeom>
        </p:spPr>
      </p:pic>
    </p:spTree>
    <p:extLst>
      <p:ext uri="{BB962C8B-B14F-4D97-AF65-F5344CB8AC3E}">
        <p14:creationId xmlns:p14="http://schemas.microsoft.com/office/powerpoint/2010/main" val="3632902760"/>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BC27-FBFC-9702-2CD2-2C3E701181CE}"/>
              </a:ext>
            </a:extLst>
          </p:cNvPr>
          <p:cNvSpPr>
            <a:spLocks noGrp="1"/>
          </p:cNvSpPr>
          <p:nvPr>
            <p:ph type="title"/>
          </p:nvPr>
        </p:nvSpPr>
        <p:spPr/>
        <p:txBody>
          <a:bodyPr/>
          <a:lstStyle/>
          <a:p>
            <a:r>
              <a:rPr lang="en-US"/>
              <a:t>Generative AI </a:t>
            </a:r>
          </a:p>
        </p:txBody>
      </p:sp>
      <p:sp>
        <p:nvSpPr>
          <p:cNvPr id="5" name="Slide Number Placeholder 4">
            <a:extLst>
              <a:ext uri="{FF2B5EF4-FFF2-40B4-BE49-F238E27FC236}">
                <a16:creationId xmlns:a16="http://schemas.microsoft.com/office/drawing/2014/main" id="{78D034A8-C043-8F76-04D1-3CE546167471}"/>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32</a:t>
            </a:fld>
            <a:endParaRPr lang="nl-NL"/>
          </a:p>
        </p:txBody>
      </p:sp>
      <p:pic>
        <p:nvPicPr>
          <p:cNvPr id="7" name="Picture 6">
            <a:extLst>
              <a:ext uri="{FF2B5EF4-FFF2-40B4-BE49-F238E27FC236}">
                <a16:creationId xmlns:a16="http://schemas.microsoft.com/office/drawing/2014/main" id="{D16A6F19-1876-3A1C-0A3A-222B47F0B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27" y="1173733"/>
            <a:ext cx="7209732" cy="1923239"/>
          </a:xfrm>
          <a:prstGeom prst="rect">
            <a:avLst/>
          </a:prstGeom>
        </p:spPr>
      </p:pic>
      <p:pic>
        <p:nvPicPr>
          <p:cNvPr id="9" name="Picture 8">
            <a:extLst>
              <a:ext uri="{FF2B5EF4-FFF2-40B4-BE49-F238E27FC236}">
                <a16:creationId xmlns:a16="http://schemas.microsoft.com/office/drawing/2014/main" id="{8F192589-F3A4-D858-86DD-7F8FB4E1B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908" y="3125856"/>
            <a:ext cx="7273309" cy="3039447"/>
          </a:xfrm>
          <a:prstGeom prst="rect">
            <a:avLst/>
          </a:prstGeom>
        </p:spPr>
      </p:pic>
    </p:spTree>
    <p:extLst>
      <p:ext uri="{BB962C8B-B14F-4D97-AF65-F5344CB8AC3E}">
        <p14:creationId xmlns:p14="http://schemas.microsoft.com/office/powerpoint/2010/main" val="3707012331"/>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81D5-F7E6-011C-D78C-1C412E0796E6}"/>
              </a:ext>
            </a:extLst>
          </p:cNvPr>
          <p:cNvSpPr>
            <a:spLocks noGrp="1"/>
          </p:cNvSpPr>
          <p:nvPr>
            <p:ph type="title"/>
          </p:nvPr>
        </p:nvSpPr>
        <p:spPr/>
        <p:txBody>
          <a:bodyPr/>
          <a:lstStyle/>
          <a:p>
            <a:r>
              <a:rPr lang="en-US"/>
              <a:t>Market power</a:t>
            </a:r>
          </a:p>
        </p:txBody>
      </p:sp>
      <p:sp>
        <p:nvSpPr>
          <p:cNvPr id="3" name="Vertical Text Placeholder 2">
            <a:extLst>
              <a:ext uri="{FF2B5EF4-FFF2-40B4-BE49-F238E27FC236}">
                <a16:creationId xmlns:a16="http://schemas.microsoft.com/office/drawing/2014/main" id="{B53A45DA-3E10-D9DC-A576-7B5E35A1EC9E}"/>
              </a:ext>
            </a:extLst>
          </p:cNvPr>
          <p:cNvSpPr>
            <a:spLocks noGrp="1"/>
          </p:cNvSpPr>
          <p:nvPr>
            <p:ph type="body" orient="vert" idx="1"/>
          </p:nvPr>
        </p:nvSpPr>
        <p:spPr/>
        <p:txBody>
          <a:bodyPr>
            <a:normAutofit lnSpcReduction="10000"/>
          </a:bodyPr>
          <a:lstStyle/>
          <a:p>
            <a:r>
              <a:rPr lang="en-US"/>
              <a:t>Platforms’ technological organising principles transform news media organisations and make them align with the social and economic objectives of social media companies.</a:t>
            </a:r>
          </a:p>
          <a:p>
            <a:endParaRPr lang="en-US"/>
          </a:p>
          <a:p>
            <a:r>
              <a:rPr lang="en-US"/>
              <a:t>Other scholars contend that the algorithmic logics of dominant platforms have an ‘isomorphic’ impact on news media organisations, causing them to adopt the priorities and values of these platforms.</a:t>
            </a:r>
          </a:p>
          <a:p>
            <a:endParaRPr lang="en-US"/>
          </a:p>
          <a:p>
            <a:r>
              <a:rPr lang="en-US"/>
              <a:t>The dependency model explains the status quo for much of the 2010s where news media organisations had been dependent on platforms for audiences, website traffic and distribution. In terms of social media, this can be seen through a brief account of Facebook’s growing interest in news. </a:t>
            </a:r>
          </a:p>
          <a:p>
            <a:endParaRPr lang="en-US"/>
          </a:p>
          <a:p>
            <a:r>
              <a:rPr lang="en-US"/>
              <a:t>The first intervention occurred in 2013 when Facebook started to boost the posts of news publishers through changes to its algorithm, thereby incentivising Facebook-focused distribution strategies for news media organisations seeking digital traffic. However, Facebook soon realised that all they were doing was delivering audiences to the websites of news media organisations. So in response, they started to develop technologies that served content on their platform alongside a public narrative, which implied that adoption of these tools would deliver economic benefits for news media organisations</a:t>
            </a:r>
          </a:p>
        </p:txBody>
      </p:sp>
      <p:sp>
        <p:nvSpPr>
          <p:cNvPr id="4" name="Slide Number Placeholder 3">
            <a:extLst>
              <a:ext uri="{FF2B5EF4-FFF2-40B4-BE49-F238E27FC236}">
                <a16:creationId xmlns:a16="http://schemas.microsoft.com/office/drawing/2014/main" id="{989C2566-82BB-04F8-F15E-F1EEBFCC02E6}"/>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33</a:t>
            </a:fld>
            <a:endParaRPr lang="nl-NL"/>
          </a:p>
        </p:txBody>
      </p:sp>
      <p:sp>
        <p:nvSpPr>
          <p:cNvPr id="5" name="TextBox 4">
            <a:extLst>
              <a:ext uri="{FF2B5EF4-FFF2-40B4-BE49-F238E27FC236}">
                <a16:creationId xmlns:a16="http://schemas.microsoft.com/office/drawing/2014/main" id="{9FA790A9-9DB6-5E5F-973F-F2EC8C7474E2}"/>
              </a:ext>
            </a:extLst>
          </p:cNvPr>
          <p:cNvSpPr txBox="1"/>
          <p:nvPr/>
        </p:nvSpPr>
        <p:spPr>
          <a:xfrm flipH="1">
            <a:off x="10779695" y="5725886"/>
            <a:ext cx="715619" cy="322786"/>
          </a:xfrm>
          <a:prstGeom prst="rect">
            <a:avLst/>
          </a:prstGeom>
          <a:noFill/>
        </p:spPr>
        <p:txBody>
          <a:bodyPr wrap="none" lIns="108000" tIns="108000" rIns="108000" bIns="108000" rtlCol="0">
            <a:noAutofit/>
          </a:bodyPr>
          <a:lstStyle/>
          <a:p>
            <a:r>
              <a:rPr lang="en-US" noProof="0" dirty="0" err="1">
                <a:solidFill>
                  <a:schemeClr val="bg2"/>
                </a:solidFill>
                <a:hlinkClick r:id="rId2"/>
              </a:rPr>
              <a:t>Source</a:t>
            </a:r>
            <a:endParaRPr lang="en-US" noProof="0" dirty="0" err="1">
              <a:solidFill>
                <a:schemeClr val="bg2"/>
              </a:solidFill>
            </a:endParaRPr>
          </a:p>
        </p:txBody>
      </p:sp>
    </p:spTree>
    <p:extLst>
      <p:ext uri="{BB962C8B-B14F-4D97-AF65-F5344CB8AC3E}">
        <p14:creationId xmlns:p14="http://schemas.microsoft.com/office/powerpoint/2010/main" val="1635077688"/>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4B5E08-FBB1-38F0-1CA1-B856AEEE9D38}"/>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34</a:t>
            </a:fld>
            <a:endParaRPr lang="nl-NL"/>
          </a:p>
        </p:txBody>
      </p:sp>
      <p:pic>
        <p:nvPicPr>
          <p:cNvPr id="5" name="Picture 4">
            <a:extLst>
              <a:ext uri="{FF2B5EF4-FFF2-40B4-BE49-F238E27FC236}">
                <a16:creationId xmlns:a16="http://schemas.microsoft.com/office/drawing/2014/main" id="{EEC6F383-DF3D-3B16-AD4A-63735F363D62}"/>
              </a:ext>
            </a:extLst>
          </p:cNvPr>
          <p:cNvPicPr>
            <a:picLocks noChangeAspect="1"/>
          </p:cNvPicPr>
          <p:nvPr/>
        </p:nvPicPr>
        <p:blipFill>
          <a:blip r:embed="rId3"/>
          <a:stretch>
            <a:fillRect/>
          </a:stretch>
        </p:blipFill>
        <p:spPr>
          <a:xfrm>
            <a:off x="2276475" y="673100"/>
            <a:ext cx="7645400" cy="5511800"/>
          </a:xfrm>
          <a:prstGeom prst="rect">
            <a:avLst/>
          </a:prstGeom>
        </p:spPr>
      </p:pic>
    </p:spTree>
    <p:extLst>
      <p:ext uri="{BB962C8B-B14F-4D97-AF65-F5344CB8AC3E}">
        <p14:creationId xmlns:p14="http://schemas.microsoft.com/office/powerpoint/2010/main" val="1609248140"/>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537E-A470-C57F-5725-1E5C39042260}"/>
              </a:ext>
            </a:extLst>
          </p:cNvPr>
          <p:cNvSpPr>
            <a:spLocks noGrp="1"/>
          </p:cNvSpPr>
          <p:nvPr>
            <p:ph type="title"/>
          </p:nvPr>
        </p:nvSpPr>
        <p:spPr/>
        <p:txBody>
          <a:bodyPr/>
          <a:lstStyle/>
          <a:p>
            <a:r>
              <a:rPr lang="en-US"/>
              <a:t>Instant articles</a:t>
            </a:r>
          </a:p>
        </p:txBody>
      </p:sp>
      <p:sp>
        <p:nvSpPr>
          <p:cNvPr id="4" name="Slide Number Placeholder 3">
            <a:extLst>
              <a:ext uri="{FF2B5EF4-FFF2-40B4-BE49-F238E27FC236}">
                <a16:creationId xmlns:a16="http://schemas.microsoft.com/office/drawing/2014/main" id="{78D0B8BB-5BFE-CA71-AAA7-9ED5900B14AE}"/>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35</a:t>
            </a:fld>
            <a:endParaRPr lang="nl-NL"/>
          </a:p>
        </p:txBody>
      </p:sp>
      <p:pic>
        <p:nvPicPr>
          <p:cNvPr id="5" name="Picture 4">
            <a:extLst>
              <a:ext uri="{FF2B5EF4-FFF2-40B4-BE49-F238E27FC236}">
                <a16:creationId xmlns:a16="http://schemas.microsoft.com/office/drawing/2014/main" id="{AD4DE8A9-0753-C840-2E62-0AD3FD6E502A}"/>
              </a:ext>
            </a:extLst>
          </p:cNvPr>
          <p:cNvPicPr>
            <a:picLocks noChangeAspect="1"/>
          </p:cNvPicPr>
          <p:nvPr/>
        </p:nvPicPr>
        <p:blipFill>
          <a:blip r:embed="rId3"/>
          <a:stretch>
            <a:fillRect/>
          </a:stretch>
        </p:blipFill>
        <p:spPr>
          <a:xfrm>
            <a:off x="2847974" y="1239158"/>
            <a:ext cx="6502400" cy="4876800"/>
          </a:xfrm>
          <a:prstGeom prst="rect">
            <a:avLst/>
          </a:prstGeom>
        </p:spPr>
      </p:pic>
    </p:spTree>
    <p:extLst>
      <p:ext uri="{BB962C8B-B14F-4D97-AF65-F5344CB8AC3E}">
        <p14:creationId xmlns:p14="http://schemas.microsoft.com/office/powerpoint/2010/main" val="4192107020"/>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DF33-DBF0-E05C-2C8E-AE2DC7781670}"/>
              </a:ext>
            </a:extLst>
          </p:cNvPr>
          <p:cNvSpPr>
            <a:spLocks noGrp="1"/>
          </p:cNvSpPr>
          <p:nvPr>
            <p:ph type="title"/>
          </p:nvPr>
        </p:nvSpPr>
        <p:spPr/>
        <p:txBody>
          <a:bodyPr/>
          <a:lstStyle/>
          <a:p>
            <a:r>
              <a:rPr lang="en-US"/>
              <a:t>Facebook video</a:t>
            </a:r>
          </a:p>
        </p:txBody>
      </p:sp>
      <p:sp>
        <p:nvSpPr>
          <p:cNvPr id="5" name="Slide Number Placeholder 4">
            <a:extLst>
              <a:ext uri="{FF2B5EF4-FFF2-40B4-BE49-F238E27FC236}">
                <a16:creationId xmlns:a16="http://schemas.microsoft.com/office/drawing/2014/main" id="{AE7C97CC-B7D0-D07C-4B60-E386CC17A713}"/>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36</a:t>
            </a:fld>
            <a:endParaRPr lang="nl-NL"/>
          </a:p>
        </p:txBody>
      </p:sp>
      <p:pic>
        <p:nvPicPr>
          <p:cNvPr id="7" name="Picture 6">
            <a:extLst>
              <a:ext uri="{FF2B5EF4-FFF2-40B4-BE49-F238E27FC236}">
                <a16:creationId xmlns:a16="http://schemas.microsoft.com/office/drawing/2014/main" id="{3DF55F4D-E7C9-6029-C7E4-BBED5AA1FE65}"/>
              </a:ext>
            </a:extLst>
          </p:cNvPr>
          <p:cNvPicPr>
            <a:picLocks noChangeAspect="1"/>
          </p:cNvPicPr>
          <p:nvPr/>
        </p:nvPicPr>
        <p:blipFill>
          <a:blip r:embed="rId3"/>
          <a:stretch>
            <a:fillRect/>
          </a:stretch>
        </p:blipFill>
        <p:spPr>
          <a:xfrm>
            <a:off x="2212974" y="1476426"/>
            <a:ext cx="7772400" cy="4371975"/>
          </a:xfrm>
          <a:prstGeom prst="rect">
            <a:avLst/>
          </a:prstGeom>
        </p:spPr>
      </p:pic>
    </p:spTree>
    <p:extLst>
      <p:ext uri="{BB962C8B-B14F-4D97-AF65-F5344CB8AC3E}">
        <p14:creationId xmlns:p14="http://schemas.microsoft.com/office/powerpoint/2010/main" val="4114600662"/>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0EFE-118C-907B-A0DE-4F2803D434C3}"/>
              </a:ext>
            </a:extLst>
          </p:cNvPr>
          <p:cNvSpPr>
            <a:spLocks noGrp="1"/>
          </p:cNvSpPr>
          <p:nvPr>
            <p:ph type="title"/>
          </p:nvPr>
        </p:nvSpPr>
        <p:spPr/>
        <p:txBody>
          <a:bodyPr/>
          <a:lstStyle/>
          <a:p>
            <a:r>
              <a:rPr lang="en-US"/>
              <a:t>2016 US Election</a:t>
            </a:r>
          </a:p>
        </p:txBody>
      </p:sp>
      <p:sp>
        <p:nvSpPr>
          <p:cNvPr id="5" name="Slide Number Placeholder 4">
            <a:extLst>
              <a:ext uri="{FF2B5EF4-FFF2-40B4-BE49-F238E27FC236}">
                <a16:creationId xmlns:a16="http://schemas.microsoft.com/office/drawing/2014/main" id="{8012B518-69A2-8887-1F82-17EC33C3B933}"/>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37</a:t>
            </a:fld>
            <a:endParaRPr lang="nl-NL"/>
          </a:p>
        </p:txBody>
      </p:sp>
      <p:pic>
        <p:nvPicPr>
          <p:cNvPr id="6" name="Picture 5">
            <a:extLst>
              <a:ext uri="{FF2B5EF4-FFF2-40B4-BE49-F238E27FC236}">
                <a16:creationId xmlns:a16="http://schemas.microsoft.com/office/drawing/2014/main" id="{C6C6C3FC-5F19-8728-16CE-FC2E400F5352}"/>
              </a:ext>
            </a:extLst>
          </p:cNvPr>
          <p:cNvPicPr>
            <a:picLocks noChangeAspect="1"/>
          </p:cNvPicPr>
          <p:nvPr/>
        </p:nvPicPr>
        <p:blipFill>
          <a:blip r:embed="rId3"/>
          <a:stretch>
            <a:fillRect/>
          </a:stretch>
        </p:blipFill>
        <p:spPr>
          <a:xfrm>
            <a:off x="1853915" y="1268760"/>
            <a:ext cx="8490519" cy="4768842"/>
          </a:xfrm>
          <a:prstGeom prst="rect">
            <a:avLst/>
          </a:prstGeom>
        </p:spPr>
      </p:pic>
    </p:spTree>
    <p:extLst>
      <p:ext uri="{BB962C8B-B14F-4D97-AF65-F5344CB8AC3E}">
        <p14:creationId xmlns:p14="http://schemas.microsoft.com/office/powerpoint/2010/main" val="295429783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7ED2-7E4E-40A3-6313-598F912F4670}"/>
              </a:ext>
            </a:extLst>
          </p:cNvPr>
          <p:cNvSpPr>
            <a:spLocks noGrp="1"/>
          </p:cNvSpPr>
          <p:nvPr>
            <p:ph type="title"/>
          </p:nvPr>
        </p:nvSpPr>
        <p:spPr/>
        <p:txBody>
          <a:bodyPr/>
          <a:lstStyle/>
          <a:p>
            <a:r>
              <a:rPr lang="en-US"/>
              <a:t>Erosion of gatekeeping</a:t>
            </a:r>
          </a:p>
        </p:txBody>
      </p:sp>
      <p:sp>
        <p:nvSpPr>
          <p:cNvPr id="4" name="Slide Number Placeholder 3">
            <a:extLst>
              <a:ext uri="{FF2B5EF4-FFF2-40B4-BE49-F238E27FC236}">
                <a16:creationId xmlns:a16="http://schemas.microsoft.com/office/drawing/2014/main" id="{320084FF-6C23-911A-361C-C3896CF12B56}"/>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38</a:t>
            </a:fld>
            <a:endParaRPr lang="nl-NL"/>
          </a:p>
        </p:txBody>
      </p:sp>
      <p:pic>
        <p:nvPicPr>
          <p:cNvPr id="6" name="Picture 5">
            <a:extLst>
              <a:ext uri="{FF2B5EF4-FFF2-40B4-BE49-F238E27FC236}">
                <a16:creationId xmlns:a16="http://schemas.microsoft.com/office/drawing/2014/main" id="{795E1497-8BB0-5594-5218-7A745876E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690" y="1221154"/>
            <a:ext cx="5084968" cy="4869160"/>
          </a:xfrm>
          <a:prstGeom prst="rect">
            <a:avLst/>
          </a:prstGeom>
        </p:spPr>
      </p:pic>
      <p:pic>
        <p:nvPicPr>
          <p:cNvPr id="8" name="Picture 7">
            <a:extLst>
              <a:ext uri="{FF2B5EF4-FFF2-40B4-BE49-F238E27FC236}">
                <a16:creationId xmlns:a16="http://schemas.microsoft.com/office/drawing/2014/main" id="{97A08923-008A-F14F-781B-ECE220565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0903" y="2054711"/>
            <a:ext cx="4731530" cy="2655952"/>
          </a:xfrm>
          <a:prstGeom prst="rect">
            <a:avLst/>
          </a:prstGeom>
        </p:spPr>
      </p:pic>
    </p:spTree>
    <p:extLst>
      <p:ext uri="{BB962C8B-B14F-4D97-AF65-F5344CB8AC3E}">
        <p14:creationId xmlns:p14="http://schemas.microsoft.com/office/powerpoint/2010/main" val="3945422212"/>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404664"/>
            <a:ext cx="11389024" cy="432048"/>
          </a:xfrm>
        </p:spPr>
        <p:txBody>
          <a:bodyPr anchor="ctr">
            <a:normAutofit/>
          </a:bodyPr>
          <a:lstStyle/>
          <a:p>
            <a:pPr>
              <a:lnSpc>
                <a:spcPct val="90000"/>
              </a:lnSpc>
            </a:pPr>
            <a:r>
              <a:rPr lang="en-US" sz="2500"/>
              <a:t>How Google’s Ad Business Funds Disinformation Around the World</a:t>
            </a:r>
            <a:endParaRPr lang="nl-NL" sz="2500"/>
          </a:p>
        </p:txBody>
      </p:sp>
      <p:pic>
        <p:nvPicPr>
          <p:cNvPr id="6" name="Picture 5" descr="Chart, bar chart, histogram&#10;&#10;Description automatically generated">
            <a:extLst>
              <a:ext uri="{FF2B5EF4-FFF2-40B4-BE49-F238E27FC236}">
                <a16:creationId xmlns:a16="http://schemas.microsoft.com/office/drawing/2014/main" id="{62A163BC-7BF9-DF5B-98F5-F910239B6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702" y="1252538"/>
            <a:ext cx="5994798" cy="4795837"/>
          </a:xfrm>
          <a:prstGeom prst="rect">
            <a:avLst/>
          </a:prstGeom>
          <a:noFill/>
        </p:spPr>
      </p:pic>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normAutofit/>
          </a:bodyP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3</a:t>
            </a:fld>
            <a:endParaRPr lang="nl-NL"/>
          </a:p>
        </p:txBody>
      </p:sp>
    </p:spTree>
    <p:extLst>
      <p:ext uri="{BB962C8B-B14F-4D97-AF65-F5344CB8AC3E}">
        <p14:creationId xmlns:p14="http://schemas.microsoft.com/office/powerpoint/2010/main" val="28183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7ED2-7E4E-40A3-6313-598F912F4670}"/>
              </a:ext>
            </a:extLst>
          </p:cNvPr>
          <p:cNvSpPr>
            <a:spLocks noGrp="1"/>
          </p:cNvSpPr>
          <p:nvPr>
            <p:ph type="title"/>
          </p:nvPr>
        </p:nvSpPr>
        <p:spPr/>
        <p:txBody>
          <a:bodyPr/>
          <a:lstStyle/>
          <a:p>
            <a:r>
              <a:rPr lang="en-US"/>
              <a:t>Erosion of gatekeeping</a:t>
            </a:r>
          </a:p>
        </p:txBody>
      </p:sp>
      <p:sp>
        <p:nvSpPr>
          <p:cNvPr id="4" name="Slide Number Placeholder 3">
            <a:extLst>
              <a:ext uri="{FF2B5EF4-FFF2-40B4-BE49-F238E27FC236}">
                <a16:creationId xmlns:a16="http://schemas.microsoft.com/office/drawing/2014/main" id="{320084FF-6C23-911A-361C-C3896CF12B56}"/>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39</a:t>
            </a:fld>
            <a:endParaRPr lang="nl-NL"/>
          </a:p>
        </p:txBody>
      </p:sp>
      <p:pic>
        <p:nvPicPr>
          <p:cNvPr id="6" name="Picture 5">
            <a:extLst>
              <a:ext uri="{FF2B5EF4-FFF2-40B4-BE49-F238E27FC236}">
                <a16:creationId xmlns:a16="http://schemas.microsoft.com/office/drawing/2014/main" id="{F1327093-2608-081B-D81C-BF11F2832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26" y="1204259"/>
            <a:ext cx="6813495" cy="4921948"/>
          </a:xfrm>
          <a:prstGeom prst="rect">
            <a:avLst/>
          </a:prstGeom>
        </p:spPr>
      </p:pic>
    </p:spTree>
    <p:extLst>
      <p:ext uri="{BB962C8B-B14F-4D97-AF65-F5344CB8AC3E}">
        <p14:creationId xmlns:p14="http://schemas.microsoft.com/office/powerpoint/2010/main" val="3405283603"/>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7ED2-7E4E-40A3-6313-598F912F4670}"/>
              </a:ext>
            </a:extLst>
          </p:cNvPr>
          <p:cNvSpPr>
            <a:spLocks noGrp="1"/>
          </p:cNvSpPr>
          <p:nvPr>
            <p:ph type="title"/>
          </p:nvPr>
        </p:nvSpPr>
        <p:spPr/>
        <p:txBody>
          <a:bodyPr/>
          <a:lstStyle/>
          <a:p>
            <a:r>
              <a:rPr lang="en-US"/>
              <a:t>Erosion of gatekeeping</a:t>
            </a:r>
          </a:p>
        </p:txBody>
      </p:sp>
      <p:sp>
        <p:nvSpPr>
          <p:cNvPr id="4" name="Slide Number Placeholder 3">
            <a:extLst>
              <a:ext uri="{FF2B5EF4-FFF2-40B4-BE49-F238E27FC236}">
                <a16:creationId xmlns:a16="http://schemas.microsoft.com/office/drawing/2014/main" id="{320084FF-6C23-911A-361C-C3896CF12B56}"/>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40</a:t>
            </a:fld>
            <a:endParaRPr lang="nl-NL"/>
          </a:p>
        </p:txBody>
      </p:sp>
      <p:pic>
        <p:nvPicPr>
          <p:cNvPr id="6" name="Picture 5">
            <a:extLst>
              <a:ext uri="{FF2B5EF4-FFF2-40B4-BE49-F238E27FC236}">
                <a16:creationId xmlns:a16="http://schemas.microsoft.com/office/drawing/2014/main" id="{8F71B15B-FDC7-F954-69F4-3AB2A478C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68" y="1364496"/>
            <a:ext cx="5951654" cy="5088840"/>
          </a:xfrm>
          <a:prstGeom prst="rect">
            <a:avLst/>
          </a:prstGeom>
        </p:spPr>
      </p:pic>
      <p:pic>
        <p:nvPicPr>
          <p:cNvPr id="8" name="Picture 7">
            <a:extLst>
              <a:ext uri="{FF2B5EF4-FFF2-40B4-BE49-F238E27FC236}">
                <a16:creationId xmlns:a16="http://schemas.microsoft.com/office/drawing/2014/main" id="{5128CF8A-E2E7-4C6C-9DE6-0DC9940E2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749" y="1018720"/>
            <a:ext cx="5380822" cy="1616854"/>
          </a:xfrm>
          <a:prstGeom prst="rect">
            <a:avLst/>
          </a:prstGeom>
        </p:spPr>
      </p:pic>
      <p:pic>
        <p:nvPicPr>
          <p:cNvPr id="10" name="Picture 9">
            <a:extLst>
              <a:ext uri="{FF2B5EF4-FFF2-40B4-BE49-F238E27FC236}">
                <a16:creationId xmlns:a16="http://schemas.microsoft.com/office/drawing/2014/main" id="{A4FAECE4-6574-F395-160A-A086E5DADB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616" y="2783186"/>
            <a:ext cx="4862192" cy="3196514"/>
          </a:xfrm>
          <a:prstGeom prst="rect">
            <a:avLst/>
          </a:prstGeom>
        </p:spPr>
      </p:pic>
    </p:spTree>
    <p:extLst>
      <p:ext uri="{BB962C8B-B14F-4D97-AF65-F5344CB8AC3E}">
        <p14:creationId xmlns:p14="http://schemas.microsoft.com/office/powerpoint/2010/main" val="261450913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D1B1-34D2-4C4D-1831-6DA7EFB4EB0E}"/>
              </a:ext>
            </a:extLst>
          </p:cNvPr>
          <p:cNvSpPr>
            <a:spLocks noGrp="1"/>
          </p:cNvSpPr>
          <p:nvPr>
            <p:ph type="title"/>
          </p:nvPr>
        </p:nvSpPr>
        <p:spPr/>
        <p:txBody>
          <a:bodyPr/>
          <a:lstStyle/>
          <a:p>
            <a:r>
              <a:rPr lang="en-US"/>
              <a:t>Gatekeeping theory</a:t>
            </a:r>
          </a:p>
        </p:txBody>
      </p:sp>
      <p:sp>
        <p:nvSpPr>
          <p:cNvPr id="3" name="Vertical Text Placeholder 2">
            <a:extLst>
              <a:ext uri="{FF2B5EF4-FFF2-40B4-BE49-F238E27FC236}">
                <a16:creationId xmlns:a16="http://schemas.microsoft.com/office/drawing/2014/main" id="{60C46011-65B2-7EAC-10C3-50C005854A62}"/>
              </a:ext>
            </a:extLst>
          </p:cNvPr>
          <p:cNvSpPr>
            <a:spLocks noGrp="1"/>
          </p:cNvSpPr>
          <p:nvPr>
            <p:ph type="body" orient="vert" idx="1"/>
          </p:nvPr>
        </p:nvSpPr>
        <p:spPr/>
        <p:txBody>
          <a:bodyPr/>
          <a:lstStyle/>
          <a:p>
            <a:r>
              <a:rPr lang="en-US"/>
              <a:t>Gatekeeping is “the process of selecting, writing, editing, positioning, scheduling, repeating, and otherwise massaging information to become news” (</a:t>
            </a:r>
            <a:r>
              <a:rPr lang="en-US">
                <a:hlinkClick r:id="rId2"/>
              </a:rPr>
              <a:t>Source</a:t>
            </a:r>
            <a:r>
              <a:rPr lang="en-US"/>
              <a:t>).</a:t>
            </a:r>
          </a:p>
          <a:p>
            <a:endParaRPr lang="en-US"/>
          </a:p>
          <a:p>
            <a:r>
              <a:rPr lang="en-US"/>
              <a:t>Journalists used to ignore, if not reject, feedback from the audience.</a:t>
            </a:r>
          </a:p>
          <a:p>
            <a:endParaRPr lang="en-US"/>
          </a:p>
          <a:p>
            <a:r>
              <a:rPr lang="en-US"/>
              <a:t>As years passed, and even with newer audience measurement systems such as readership surveys and television ratings, journalists still relied on their supervisors, peers, relatives, and personal preferences for their news judgment.</a:t>
            </a:r>
          </a:p>
          <a:p>
            <a:endParaRPr lang="en-US"/>
          </a:p>
          <a:p>
            <a:r>
              <a:rPr lang="en-US"/>
              <a:t>But new information technologies are offering new ways of interaction between audiences and messages. Newsrooms in the United States have embraced web analytics, and editors can now monitor how users behave online based on audience metrics. (</a:t>
            </a:r>
            <a:r>
              <a:rPr lang="en-US">
                <a:hlinkClick r:id="rId3"/>
              </a:rPr>
              <a:t>Source</a:t>
            </a:r>
            <a:r>
              <a:rPr lang="en-US"/>
              <a:t>). </a:t>
            </a:r>
          </a:p>
          <a:p>
            <a:endParaRPr lang="en-US"/>
          </a:p>
        </p:txBody>
      </p:sp>
      <p:sp>
        <p:nvSpPr>
          <p:cNvPr id="4" name="Slide Number Placeholder 3">
            <a:extLst>
              <a:ext uri="{FF2B5EF4-FFF2-40B4-BE49-F238E27FC236}">
                <a16:creationId xmlns:a16="http://schemas.microsoft.com/office/drawing/2014/main" id="{74E2347E-6E42-33DE-4D03-4433B34C856A}"/>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41</a:t>
            </a:fld>
            <a:endParaRPr lang="nl-NL"/>
          </a:p>
        </p:txBody>
      </p:sp>
    </p:spTree>
    <p:extLst>
      <p:ext uri="{BB962C8B-B14F-4D97-AF65-F5344CB8AC3E}">
        <p14:creationId xmlns:p14="http://schemas.microsoft.com/office/powerpoint/2010/main" val="4226062327"/>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C2CEE-A872-A45E-D317-93D944475494}"/>
              </a:ext>
            </a:extLst>
          </p:cNvPr>
          <p:cNvSpPr>
            <a:spLocks noGrp="1"/>
          </p:cNvSpPr>
          <p:nvPr>
            <p:ph type="title"/>
          </p:nvPr>
        </p:nvSpPr>
        <p:spPr/>
        <p:txBody>
          <a:bodyPr/>
          <a:lstStyle/>
          <a:p>
            <a:r>
              <a:rPr lang="en-US"/>
              <a:t>Filter bubbles</a:t>
            </a:r>
          </a:p>
        </p:txBody>
      </p:sp>
      <p:sp>
        <p:nvSpPr>
          <p:cNvPr id="3" name="Vertical Text Placeholder 2">
            <a:extLst>
              <a:ext uri="{FF2B5EF4-FFF2-40B4-BE49-F238E27FC236}">
                <a16:creationId xmlns:a16="http://schemas.microsoft.com/office/drawing/2014/main" id="{333C111E-4BAF-2D23-DDEE-DB9ACDA92078}"/>
              </a:ext>
            </a:extLst>
          </p:cNvPr>
          <p:cNvSpPr>
            <a:spLocks noGrp="1"/>
          </p:cNvSpPr>
          <p:nvPr>
            <p:ph type="body" orient="vert" idx="1"/>
          </p:nvPr>
        </p:nvSpPr>
        <p:spPr/>
        <p:txBody>
          <a:bodyPr/>
          <a:lstStyle/>
          <a:p>
            <a:r>
              <a:rPr lang="en-US"/>
              <a:t>A filter bubble is a state of intellectual or ideological isolation that may result from algorithms feeding us information we agree with, based on our past behaviour and search history. (</a:t>
            </a:r>
            <a:r>
              <a:rPr lang="en-US">
                <a:hlinkClick r:id="rId3"/>
              </a:rPr>
              <a:t>Source</a:t>
            </a:r>
            <a:r>
              <a:rPr lang="en-US"/>
              <a:t>). </a:t>
            </a:r>
          </a:p>
          <a:p>
            <a:endParaRPr lang="en-US"/>
          </a:p>
          <a:p>
            <a:r>
              <a:rPr lang="en-US"/>
              <a:t>An </a:t>
            </a:r>
            <a:r>
              <a:rPr lang="en-US" b="1"/>
              <a:t>echo chamber </a:t>
            </a:r>
            <a:r>
              <a:rPr lang="en-US"/>
              <a:t>is what might happen when we are overexposed to news that we like or agree with, potentially distorting our perception of reality because we see too much of one side, not enough of the other, and we start to think perhaps that reality is like this. </a:t>
            </a:r>
          </a:p>
          <a:p>
            <a:endParaRPr lang="en-US"/>
          </a:p>
          <a:p>
            <a:r>
              <a:rPr lang="en-US" b="1"/>
              <a:t>Filter bubbles </a:t>
            </a:r>
            <a:r>
              <a:rPr lang="en-US"/>
              <a:t>describe a situation where news that we dislike or disagree with is automatically filtered out and this might have the effect of narrowing what we know. This distinction is important because echo chambers could be a result of filtering or they could be the result of other processes, but filter bubbles have to be the result of algorithmic filtering. </a:t>
            </a:r>
          </a:p>
          <a:p>
            <a:endParaRPr lang="en-US"/>
          </a:p>
          <a:p>
            <a:endParaRPr lang="en-US"/>
          </a:p>
        </p:txBody>
      </p:sp>
      <p:sp>
        <p:nvSpPr>
          <p:cNvPr id="4" name="Slide Number Placeholder 3">
            <a:extLst>
              <a:ext uri="{FF2B5EF4-FFF2-40B4-BE49-F238E27FC236}">
                <a16:creationId xmlns:a16="http://schemas.microsoft.com/office/drawing/2014/main" id="{7FFAC0BD-D05F-BD4D-0296-9AA7DF4D7DE8}"/>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42</a:t>
            </a:fld>
            <a:endParaRPr lang="nl-NL"/>
          </a:p>
        </p:txBody>
      </p:sp>
    </p:spTree>
    <p:extLst>
      <p:ext uri="{BB962C8B-B14F-4D97-AF65-F5344CB8AC3E}">
        <p14:creationId xmlns:p14="http://schemas.microsoft.com/office/powerpoint/2010/main" val="732033237"/>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F9B24-6B8A-A8E0-1608-427B0CB3D3E8}"/>
              </a:ext>
            </a:extLst>
          </p:cNvPr>
          <p:cNvSpPr>
            <a:spLocks noGrp="1"/>
          </p:cNvSpPr>
          <p:nvPr>
            <p:ph type="title"/>
          </p:nvPr>
        </p:nvSpPr>
        <p:spPr/>
        <p:txBody>
          <a:bodyPr/>
          <a:lstStyle/>
          <a:p>
            <a:r>
              <a:rPr lang="en-US"/>
              <a:t>Filter bubbles</a:t>
            </a:r>
          </a:p>
        </p:txBody>
      </p:sp>
      <p:sp>
        <p:nvSpPr>
          <p:cNvPr id="4" name="Slide Number Placeholder 3">
            <a:extLst>
              <a:ext uri="{FF2B5EF4-FFF2-40B4-BE49-F238E27FC236}">
                <a16:creationId xmlns:a16="http://schemas.microsoft.com/office/drawing/2014/main" id="{047855BD-DB00-A2C8-9AD2-7FEBBE7E1D50}"/>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43</a:t>
            </a:fld>
            <a:endParaRPr lang="nl-NL"/>
          </a:p>
        </p:txBody>
      </p:sp>
      <p:pic>
        <p:nvPicPr>
          <p:cNvPr id="6" name="Picture 5">
            <a:extLst>
              <a:ext uri="{FF2B5EF4-FFF2-40B4-BE49-F238E27FC236}">
                <a16:creationId xmlns:a16="http://schemas.microsoft.com/office/drawing/2014/main" id="{C1E57C96-C1D7-C9F7-8BAB-705C2192C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974" y="1192516"/>
            <a:ext cx="7772400" cy="4924785"/>
          </a:xfrm>
          <a:prstGeom prst="rect">
            <a:avLst/>
          </a:prstGeom>
        </p:spPr>
      </p:pic>
    </p:spTree>
    <p:extLst>
      <p:ext uri="{BB962C8B-B14F-4D97-AF65-F5344CB8AC3E}">
        <p14:creationId xmlns:p14="http://schemas.microsoft.com/office/powerpoint/2010/main" val="166905163"/>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11E8-6A78-EF75-184C-32BC8503398C}"/>
              </a:ext>
            </a:extLst>
          </p:cNvPr>
          <p:cNvSpPr>
            <a:spLocks noGrp="1"/>
          </p:cNvSpPr>
          <p:nvPr>
            <p:ph type="title"/>
          </p:nvPr>
        </p:nvSpPr>
        <p:spPr/>
        <p:txBody>
          <a:bodyPr/>
          <a:lstStyle/>
          <a:p>
            <a:r>
              <a:rPr lang="en-US"/>
              <a:t>Filter bubbles</a:t>
            </a:r>
          </a:p>
        </p:txBody>
      </p:sp>
      <p:sp>
        <p:nvSpPr>
          <p:cNvPr id="4" name="Slide Number Placeholder 3">
            <a:extLst>
              <a:ext uri="{FF2B5EF4-FFF2-40B4-BE49-F238E27FC236}">
                <a16:creationId xmlns:a16="http://schemas.microsoft.com/office/drawing/2014/main" id="{09073C9D-9065-0A61-F47C-9F21D39FBAE4}"/>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44</a:t>
            </a:fld>
            <a:endParaRPr lang="nl-NL"/>
          </a:p>
        </p:txBody>
      </p:sp>
      <p:pic>
        <p:nvPicPr>
          <p:cNvPr id="6" name="Picture 5">
            <a:extLst>
              <a:ext uri="{FF2B5EF4-FFF2-40B4-BE49-F238E27FC236}">
                <a16:creationId xmlns:a16="http://schemas.microsoft.com/office/drawing/2014/main" id="{DC3FF7F7-D61B-0B56-1053-C5FF290A8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973" y="1047268"/>
            <a:ext cx="7772400" cy="5215280"/>
          </a:xfrm>
          <a:prstGeom prst="rect">
            <a:avLst/>
          </a:prstGeom>
        </p:spPr>
      </p:pic>
    </p:spTree>
    <p:extLst>
      <p:ext uri="{BB962C8B-B14F-4D97-AF65-F5344CB8AC3E}">
        <p14:creationId xmlns:p14="http://schemas.microsoft.com/office/powerpoint/2010/main" val="3249334877"/>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11E8-6A78-EF75-184C-32BC8503398C}"/>
              </a:ext>
            </a:extLst>
          </p:cNvPr>
          <p:cNvSpPr>
            <a:spLocks noGrp="1"/>
          </p:cNvSpPr>
          <p:nvPr>
            <p:ph type="title"/>
          </p:nvPr>
        </p:nvSpPr>
        <p:spPr/>
        <p:txBody>
          <a:bodyPr/>
          <a:lstStyle/>
          <a:p>
            <a:r>
              <a:rPr lang="en-US"/>
              <a:t>Filter bubbles</a:t>
            </a:r>
          </a:p>
        </p:txBody>
      </p:sp>
      <p:sp>
        <p:nvSpPr>
          <p:cNvPr id="4" name="Slide Number Placeholder 3">
            <a:extLst>
              <a:ext uri="{FF2B5EF4-FFF2-40B4-BE49-F238E27FC236}">
                <a16:creationId xmlns:a16="http://schemas.microsoft.com/office/drawing/2014/main" id="{09073C9D-9065-0A61-F47C-9F21D39FBAE4}"/>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45</a:t>
            </a:fld>
            <a:endParaRPr lang="nl-NL"/>
          </a:p>
        </p:txBody>
      </p:sp>
      <p:pic>
        <p:nvPicPr>
          <p:cNvPr id="1026" name="Picture 2" descr="News sources by age group.">
            <a:extLst>
              <a:ext uri="{FF2B5EF4-FFF2-40B4-BE49-F238E27FC236}">
                <a16:creationId xmlns:a16="http://schemas.microsoft.com/office/drawing/2014/main" id="{F938787B-1ED3-A25E-5CCA-BB92C2DAD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049" y="1296144"/>
            <a:ext cx="8878249" cy="515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63254"/>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11E8-6A78-EF75-184C-32BC8503398C}"/>
              </a:ext>
            </a:extLst>
          </p:cNvPr>
          <p:cNvSpPr>
            <a:spLocks noGrp="1"/>
          </p:cNvSpPr>
          <p:nvPr>
            <p:ph type="title"/>
          </p:nvPr>
        </p:nvSpPr>
        <p:spPr/>
        <p:txBody>
          <a:bodyPr/>
          <a:lstStyle/>
          <a:p>
            <a:r>
              <a:rPr lang="en-US"/>
              <a:t>Filter bubbles</a:t>
            </a:r>
          </a:p>
        </p:txBody>
      </p:sp>
      <p:sp>
        <p:nvSpPr>
          <p:cNvPr id="4" name="Slide Number Placeholder 3">
            <a:extLst>
              <a:ext uri="{FF2B5EF4-FFF2-40B4-BE49-F238E27FC236}">
                <a16:creationId xmlns:a16="http://schemas.microsoft.com/office/drawing/2014/main" id="{09073C9D-9065-0A61-F47C-9F21D39FBAE4}"/>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46</a:t>
            </a:fld>
            <a:endParaRPr lang="nl-NL"/>
          </a:p>
        </p:txBody>
      </p:sp>
      <p:pic>
        <p:nvPicPr>
          <p:cNvPr id="2050" name="Picture 2" descr="Facebook and other news sources on social media. ">
            <a:extLst>
              <a:ext uri="{FF2B5EF4-FFF2-40B4-BE49-F238E27FC236}">
                <a16:creationId xmlns:a16="http://schemas.microsoft.com/office/drawing/2014/main" id="{545378DE-E6CA-75D2-4795-D7C34334A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960" y="1142321"/>
            <a:ext cx="8810787" cy="508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89709"/>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11E8-6A78-EF75-184C-32BC8503398C}"/>
              </a:ext>
            </a:extLst>
          </p:cNvPr>
          <p:cNvSpPr>
            <a:spLocks noGrp="1"/>
          </p:cNvSpPr>
          <p:nvPr>
            <p:ph type="title"/>
          </p:nvPr>
        </p:nvSpPr>
        <p:spPr/>
        <p:txBody>
          <a:bodyPr/>
          <a:lstStyle/>
          <a:p>
            <a:r>
              <a:rPr lang="en-US"/>
              <a:t>Filter bubbles</a:t>
            </a:r>
          </a:p>
        </p:txBody>
      </p:sp>
      <p:sp>
        <p:nvSpPr>
          <p:cNvPr id="4" name="Slide Number Placeholder 3">
            <a:extLst>
              <a:ext uri="{FF2B5EF4-FFF2-40B4-BE49-F238E27FC236}">
                <a16:creationId xmlns:a16="http://schemas.microsoft.com/office/drawing/2014/main" id="{09073C9D-9065-0A61-F47C-9F21D39FBAE4}"/>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47</a:t>
            </a:fld>
            <a:endParaRPr lang="nl-NL"/>
          </a:p>
        </p:txBody>
      </p:sp>
      <p:pic>
        <p:nvPicPr>
          <p:cNvPr id="3" name="Picture 2">
            <a:extLst>
              <a:ext uri="{FF2B5EF4-FFF2-40B4-BE49-F238E27FC236}">
                <a16:creationId xmlns:a16="http://schemas.microsoft.com/office/drawing/2014/main" id="{174E4297-72B7-4A54-1624-46A639324A4C}"/>
              </a:ext>
            </a:extLst>
          </p:cNvPr>
          <p:cNvPicPr>
            <a:picLocks noChangeAspect="1"/>
          </p:cNvPicPr>
          <p:nvPr/>
        </p:nvPicPr>
        <p:blipFill>
          <a:blip r:embed="rId3"/>
          <a:stretch>
            <a:fillRect/>
          </a:stretch>
        </p:blipFill>
        <p:spPr>
          <a:xfrm>
            <a:off x="1778695" y="1268760"/>
            <a:ext cx="8213728" cy="4783539"/>
          </a:xfrm>
          <a:prstGeom prst="rect">
            <a:avLst/>
          </a:prstGeom>
        </p:spPr>
      </p:pic>
    </p:spTree>
    <p:extLst>
      <p:ext uri="{BB962C8B-B14F-4D97-AF65-F5344CB8AC3E}">
        <p14:creationId xmlns:p14="http://schemas.microsoft.com/office/powerpoint/2010/main" val="4135407477"/>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11E8-6A78-EF75-184C-32BC8503398C}"/>
              </a:ext>
            </a:extLst>
          </p:cNvPr>
          <p:cNvSpPr>
            <a:spLocks noGrp="1"/>
          </p:cNvSpPr>
          <p:nvPr>
            <p:ph type="title"/>
          </p:nvPr>
        </p:nvSpPr>
        <p:spPr/>
        <p:txBody>
          <a:bodyPr/>
          <a:lstStyle/>
          <a:p>
            <a:r>
              <a:rPr lang="en-US"/>
              <a:t>Filter bubbles</a:t>
            </a:r>
          </a:p>
        </p:txBody>
      </p:sp>
      <p:sp>
        <p:nvSpPr>
          <p:cNvPr id="4" name="Slide Number Placeholder 3">
            <a:extLst>
              <a:ext uri="{FF2B5EF4-FFF2-40B4-BE49-F238E27FC236}">
                <a16:creationId xmlns:a16="http://schemas.microsoft.com/office/drawing/2014/main" id="{09073C9D-9065-0A61-F47C-9F21D39FBAE4}"/>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48</a:t>
            </a:fld>
            <a:endParaRPr lang="nl-NL"/>
          </a:p>
        </p:txBody>
      </p:sp>
      <p:pic>
        <p:nvPicPr>
          <p:cNvPr id="6" name="Picture 5">
            <a:extLst>
              <a:ext uri="{FF2B5EF4-FFF2-40B4-BE49-F238E27FC236}">
                <a16:creationId xmlns:a16="http://schemas.microsoft.com/office/drawing/2014/main" id="{F57771DA-C97B-B7F2-FAA3-FFD6B9811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309" y="1556792"/>
            <a:ext cx="9347731" cy="4190362"/>
          </a:xfrm>
          <a:prstGeom prst="rect">
            <a:avLst/>
          </a:prstGeom>
        </p:spPr>
      </p:pic>
    </p:spTree>
    <p:extLst>
      <p:ext uri="{BB962C8B-B14F-4D97-AF65-F5344CB8AC3E}">
        <p14:creationId xmlns:p14="http://schemas.microsoft.com/office/powerpoint/2010/main" val="418507156"/>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E371EBAA-34A4-E907-8835-461294B9BEF3}"/>
              </a:ext>
            </a:extLst>
          </p:cNvPr>
          <p:cNvPicPr>
            <a:picLocks noChangeAspect="1"/>
          </p:cNvPicPr>
          <p:nvPr/>
        </p:nvPicPr>
        <p:blipFill>
          <a:blip r:embed="rId3"/>
          <a:stretch>
            <a:fillRect/>
          </a:stretch>
        </p:blipFill>
        <p:spPr>
          <a:xfrm>
            <a:off x="4149811" y="404664"/>
            <a:ext cx="3898727" cy="5609679"/>
          </a:xfrm>
          <a:prstGeom prst="rect">
            <a:avLst/>
          </a:prstGeom>
          <a:noFill/>
        </p:spPr>
      </p:pic>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normAutofit/>
          </a:bodyP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EE7099E-8998-4851-915A-4F4831808297}" type="slidenum">
              <a:rPr lang="nl-NL" smtClean="0"/>
              <a:pPr/>
              <a:t>4</a:t>
            </a:fld>
            <a:endParaRPr lang="nl-NL"/>
          </a:p>
        </p:txBody>
      </p:sp>
    </p:spTree>
    <p:extLst>
      <p:ext uri="{BB962C8B-B14F-4D97-AF65-F5344CB8AC3E}">
        <p14:creationId xmlns:p14="http://schemas.microsoft.com/office/powerpoint/2010/main" val="309576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937A-B0C2-5750-76E2-98EFB112783F}"/>
              </a:ext>
            </a:extLst>
          </p:cNvPr>
          <p:cNvSpPr>
            <a:spLocks noGrp="1"/>
          </p:cNvSpPr>
          <p:nvPr>
            <p:ph type="title"/>
          </p:nvPr>
        </p:nvSpPr>
        <p:spPr/>
        <p:txBody>
          <a:bodyPr/>
          <a:lstStyle/>
          <a:p>
            <a:r>
              <a:rPr lang="en-US"/>
              <a:t>Filter bubbles</a:t>
            </a:r>
          </a:p>
        </p:txBody>
      </p:sp>
      <p:sp>
        <p:nvSpPr>
          <p:cNvPr id="3" name="Vertical Text Placeholder 2">
            <a:extLst>
              <a:ext uri="{FF2B5EF4-FFF2-40B4-BE49-F238E27FC236}">
                <a16:creationId xmlns:a16="http://schemas.microsoft.com/office/drawing/2014/main" id="{3C98179F-567B-FBAF-4BCD-6337DEE85F4D}"/>
              </a:ext>
            </a:extLst>
          </p:cNvPr>
          <p:cNvSpPr>
            <a:spLocks noGrp="1"/>
          </p:cNvSpPr>
          <p:nvPr>
            <p:ph type="body" orient="vert" idx="1"/>
          </p:nvPr>
        </p:nvSpPr>
        <p:spPr/>
        <p:txBody>
          <a:bodyPr>
            <a:normAutofit/>
          </a:bodyPr>
          <a:lstStyle/>
          <a:p>
            <a:r>
              <a:rPr lang="en-US"/>
              <a:t>The more people use direct access, the less diverse their news diet was. Not only people are using more sources of news when they get their news on social media. They're using lots of different sources, and the balance between those different sources improves with respect to diversity</a:t>
            </a:r>
          </a:p>
          <a:p>
            <a:pPr marL="0" indent="0">
              <a:buNone/>
            </a:pPr>
            <a:endParaRPr lang="en-US"/>
          </a:p>
          <a:p>
            <a:r>
              <a:rPr lang="en-US"/>
              <a:t>What we found is that a process of automated serendipity effectively diversifies people's news diets. People who use search engines for news on average use more news sources than people who don't. More importantly, they're more likely to use sources from both the left and the right. </a:t>
            </a:r>
          </a:p>
          <a:p>
            <a:pPr marL="0" indent="0">
              <a:buNone/>
            </a:pPr>
            <a:endParaRPr lang="en-US"/>
          </a:p>
          <a:p>
            <a:r>
              <a:rPr lang="en-US"/>
              <a:t>Most of the best available independent empirical evidence seems to suggest that online news use on search and social media is more diverse. But there's a possibility that this diversity is causing some kind of polarisation, in both attitudes and usage. This is interesting, because in some ways it's the opposite of what the filter bubble hypothesis predicted. </a:t>
            </a:r>
          </a:p>
          <a:p>
            <a:pPr marL="0" indent="0">
              <a:buNone/>
            </a:pPr>
            <a:br>
              <a:rPr lang="en-US"/>
            </a:br>
            <a:br>
              <a:rPr lang="en-US"/>
            </a:br>
            <a:endParaRPr lang="en-US"/>
          </a:p>
          <a:p>
            <a:endParaRPr lang="en-US"/>
          </a:p>
        </p:txBody>
      </p:sp>
      <p:sp>
        <p:nvSpPr>
          <p:cNvPr id="4" name="Slide Number Placeholder 3">
            <a:extLst>
              <a:ext uri="{FF2B5EF4-FFF2-40B4-BE49-F238E27FC236}">
                <a16:creationId xmlns:a16="http://schemas.microsoft.com/office/drawing/2014/main" id="{91ECDF98-11D9-2226-7742-11291624C83D}"/>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49</a:t>
            </a:fld>
            <a:endParaRPr lang="nl-NL"/>
          </a:p>
        </p:txBody>
      </p:sp>
    </p:spTree>
    <p:extLst>
      <p:ext uri="{BB962C8B-B14F-4D97-AF65-F5344CB8AC3E}">
        <p14:creationId xmlns:p14="http://schemas.microsoft.com/office/powerpoint/2010/main" val="1087361232"/>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F478E-6A3E-5FC4-5C20-4551FE9033A1}"/>
              </a:ext>
            </a:extLst>
          </p:cNvPr>
          <p:cNvSpPr>
            <a:spLocks noGrp="1"/>
          </p:cNvSpPr>
          <p:nvPr>
            <p:ph type="title"/>
          </p:nvPr>
        </p:nvSpPr>
        <p:spPr/>
        <p:txBody>
          <a:bodyPr/>
          <a:lstStyle/>
          <a:p>
            <a:r>
              <a:rPr lang="en-US"/>
              <a:t>Platform beat</a:t>
            </a:r>
          </a:p>
        </p:txBody>
      </p:sp>
      <p:pic>
        <p:nvPicPr>
          <p:cNvPr id="7" name="Picture Placeholder 6">
            <a:extLst>
              <a:ext uri="{FF2B5EF4-FFF2-40B4-BE49-F238E27FC236}">
                <a16:creationId xmlns:a16="http://schemas.microsoft.com/office/drawing/2014/main" id="{7D7AFA40-F591-B0CE-2345-23DC93575AA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355" r="9355"/>
          <a:stretch>
            <a:fillRect/>
          </a:stretch>
        </p:blipFill>
        <p:spPr>
          <a:xfrm>
            <a:off x="986607" y="1256990"/>
            <a:ext cx="4339905" cy="4795837"/>
          </a:xfrm>
        </p:spPr>
      </p:pic>
      <p:sp>
        <p:nvSpPr>
          <p:cNvPr id="5" name="Slide Number Placeholder 4">
            <a:extLst>
              <a:ext uri="{FF2B5EF4-FFF2-40B4-BE49-F238E27FC236}">
                <a16:creationId xmlns:a16="http://schemas.microsoft.com/office/drawing/2014/main" id="{3B610F82-1A0D-E432-5086-75A0FE1839C2}"/>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50</a:t>
            </a:fld>
            <a:endParaRPr lang="nl-NL"/>
          </a:p>
        </p:txBody>
      </p:sp>
      <p:pic>
        <p:nvPicPr>
          <p:cNvPr id="9" name="Picture 8">
            <a:extLst>
              <a:ext uri="{FF2B5EF4-FFF2-40B4-BE49-F238E27FC236}">
                <a16:creationId xmlns:a16="http://schemas.microsoft.com/office/drawing/2014/main" id="{ABCA5595-8BFA-8BB3-DBF3-CDAA991DD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221" y="1905000"/>
            <a:ext cx="5562600" cy="3048000"/>
          </a:xfrm>
          <a:prstGeom prst="rect">
            <a:avLst/>
          </a:prstGeom>
        </p:spPr>
      </p:pic>
    </p:spTree>
    <p:extLst>
      <p:ext uri="{BB962C8B-B14F-4D97-AF65-F5344CB8AC3E}">
        <p14:creationId xmlns:p14="http://schemas.microsoft.com/office/powerpoint/2010/main" val="639743127"/>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64AF-99D0-ED25-E4D8-1F729237A517}"/>
              </a:ext>
            </a:extLst>
          </p:cNvPr>
          <p:cNvSpPr>
            <a:spLocks noGrp="1"/>
          </p:cNvSpPr>
          <p:nvPr>
            <p:ph type="title"/>
          </p:nvPr>
        </p:nvSpPr>
        <p:spPr/>
        <p:txBody>
          <a:bodyPr/>
          <a:lstStyle/>
          <a:p>
            <a:r>
              <a:rPr lang="en-US" dirty="0"/>
              <a:t>Platform beat</a:t>
            </a:r>
          </a:p>
        </p:txBody>
      </p:sp>
      <p:sp>
        <p:nvSpPr>
          <p:cNvPr id="3" name="Vertical Text Placeholder 2">
            <a:extLst>
              <a:ext uri="{FF2B5EF4-FFF2-40B4-BE49-F238E27FC236}">
                <a16:creationId xmlns:a16="http://schemas.microsoft.com/office/drawing/2014/main" id="{1D5E0FD7-DD81-C8D9-75AC-1BB1FB755F54}"/>
              </a:ext>
            </a:extLst>
          </p:cNvPr>
          <p:cNvSpPr>
            <a:spLocks noGrp="1"/>
          </p:cNvSpPr>
          <p:nvPr>
            <p:ph type="body" orient="vert" idx="1"/>
          </p:nvPr>
        </p:nvSpPr>
        <p:spPr>
          <a:xfrm>
            <a:off x="404663" y="1252836"/>
            <a:ext cx="11239128" cy="4795836"/>
          </a:xfrm>
        </p:spPr>
        <p:txBody>
          <a:bodyPr wrap="square">
            <a:normAutofit/>
          </a:bodyPr>
          <a:lstStyle/>
          <a:p>
            <a:r>
              <a:rPr lang="en-US" dirty="0"/>
              <a:t>“The platform beat is a vital component of journalism – Holding platforms accountable for their actions, inactions and design choices.  </a:t>
            </a:r>
          </a:p>
          <a:p>
            <a:r>
              <a:rPr lang="en-US" dirty="0"/>
              <a:t>News organizations and digital platforms intertwine in ways that generate challenges for journalism’s watchdog function. </a:t>
            </a:r>
          </a:p>
          <a:p>
            <a:r>
              <a:rPr lang="en-US" dirty="0"/>
              <a:t>Platform beat involves journalistic oversight of institutions that are simultaneously (and, somewhat ironically) one of the most significant distributors of journalism.</a:t>
            </a:r>
          </a:p>
          <a:p>
            <a:pPr marL="0" indent="0">
              <a:buNone/>
            </a:pPr>
            <a:endParaRPr lang="en-US" dirty="0"/>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8C9A1E5B-33F6-1B92-4B43-45363C9BD6F7}"/>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51</a:t>
            </a:fld>
            <a:endParaRPr lang="nl-NL"/>
          </a:p>
        </p:txBody>
      </p:sp>
    </p:spTree>
    <p:extLst>
      <p:ext uri="{BB962C8B-B14F-4D97-AF65-F5344CB8AC3E}">
        <p14:creationId xmlns:p14="http://schemas.microsoft.com/office/powerpoint/2010/main" val="1917791044"/>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64AF-99D0-ED25-E4D8-1F729237A517}"/>
              </a:ext>
            </a:extLst>
          </p:cNvPr>
          <p:cNvSpPr>
            <a:spLocks noGrp="1"/>
          </p:cNvSpPr>
          <p:nvPr>
            <p:ph type="title"/>
          </p:nvPr>
        </p:nvSpPr>
        <p:spPr/>
        <p:txBody>
          <a:bodyPr/>
          <a:lstStyle/>
          <a:p>
            <a:r>
              <a:rPr lang="en-US" dirty="0"/>
              <a:t>Platform beat</a:t>
            </a:r>
          </a:p>
        </p:txBody>
      </p:sp>
      <p:sp>
        <p:nvSpPr>
          <p:cNvPr id="3" name="Vertical Text Placeholder 2">
            <a:extLst>
              <a:ext uri="{FF2B5EF4-FFF2-40B4-BE49-F238E27FC236}">
                <a16:creationId xmlns:a16="http://schemas.microsoft.com/office/drawing/2014/main" id="{1D5E0FD7-DD81-C8D9-75AC-1BB1FB755F54}"/>
              </a:ext>
            </a:extLst>
          </p:cNvPr>
          <p:cNvSpPr>
            <a:spLocks noGrp="1"/>
          </p:cNvSpPr>
          <p:nvPr>
            <p:ph type="body" orient="vert" idx="1"/>
          </p:nvPr>
        </p:nvSpPr>
        <p:spPr>
          <a:xfrm>
            <a:off x="404663" y="1252836"/>
            <a:ext cx="11239128" cy="4795836"/>
          </a:xfrm>
        </p:spPr>
        <p:txBody>
          <a:bodyPr wrap="square">
            <a:normAutofit/>
          </a:bodyPr>
          <a:lstStyle/>
          <a:p>
            <a:r>
              <a:rPr lang="en-US" dirty="0"/>
              <a:t>Evolving foundation of interdependence between news organizations and digital platforms. </a:t>
            </a:r>
          </a:p>
          <a:p>
            <a:r>
              <a:rPr lang="en-US" dirty="0"/>
              <a:t>According to recent research, Google and Facebook’s publicly disclosed contributions to journalism total over $700 million since 2016 (Usher, 2020). Google’s Digital News Innovation Fund has donated over 140 million euros to news organizations across Europe since its launch in 2015 </a:t>
            </a:r>
          </a:p>
          <a:p>
            <a:r>
              <a:rPr lang="en-US" dirty="0"/>
              <a:t>Unlike advertisers, digital platforms’ governance decisions can dramatically and instantaneously affect the distribution of journalism </a:t>
            </a:r>
          </a:p>
          <a:p>
            <a:pPr marL="0" indent="0">
              <a:buNone/>
            </a:pPr>
            <a:endParaRPr lang="en-US" dirty="0"/>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8C9A1E5B-33F6-1B92-4B43-45363C9BD6F7}"/>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52</a:t>
            </a:fld>
            <a:endParaRPr lang="nl-NL"/>
          </a:p>
        </p:txBody>
      </p:sp>
    </p:spTree>
    <p:extLst>
      <p:ext uri="{BB962C8B-B14F-4D97-AF65-F5344CB8AC3E}">
        <p14:creationId xmlns:p14="http://schemas.microsoft.com/office/powerpoint/2010/main" val="4099676204"/>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5ABD-7889-32B2-3A5D-8BA55C88F7F5}"/>
              </a:ext>
            </a:extLst>
          </p:cNvPr>
          <p:cNvSpPr>
            <a:spLocks noGrp="1"/>
          </p:cNvSpPr>
          <p:nvPr>
            <p:ph type="title"/>
          </p:nvPr>
        </p:nvSpPr>
        <p:spPr/>
        <p:txBody>
          <a:bodyPr/>
          <a:lstStyle/>
          <a:p>
            <a:r>
              <a:rPr lang="en-US"/>
              <a:t>Platform Responsability</a:t>
            </a:r>
          </a:p>
        </p:txBody>
      </p:sp>
      <p:sp>
        <p:nvSpPr>
          <p:cNvPr id="3" name="Vertical Text Placeholder 2">
            <a:extLst>
              <a:ext uri="{FF2B5EF4-FFF2-40B4-BE49-F238E27FC236}">
                <a16:creationId xmlns:a16="http://schemas.microsoft.com/office/drawing/2014/main" id="{5B1486D9-183F-27CE-4A97-F12B09428549}"/>
              </a:ext>
            </a:extLst>
          </p:cNvPr>
          <p:cNvSpPr>
            <a:spLocks noGrp="1"/>
          </p:cNvSpPr>
          <p:nvPr>
            <p:ph type="body" orient="vert" idx="1"/>
          </p:nvPr>
        </p:nvSpPr>
        <p:spPr/>
        <p:txBody>
          <a:bodyPr/>
          <a:lstStyle/>
          <a:p>
            <a:r>
              <a:rPr lang="en-US"/>
              <a:t>To what extent should social media platforms be responsible for preventing the spread of disinformation? Should they play a more active role in content moderation, and what implications might this have for free speech?</a:t>
            </a:r>
          </a:p>
          <a:p>
            <a:endParaRPr lang="en-US"/>
          </a:p>
          <a:p>
            <a:r>
              <a:rPr lang="en-US"/>
              <a:t>How can journalists balance the need for quick news dissemination on digital platforms with the imperative to verify information thoroughly? What challenges does this pose to journalistic integrity?</a:t>
            </a:r>
          </a:p>
          <a:p>
            <a:endParaRPr lang="en-US"/>
          </a:p>
        </p:txBody>
      </p:sp>
      <p:sp>
        <p:nvSpPr>
          <p:cNvPr id="4" name="Slide Number Placeholder 3">
            <a:extLst>
              <a:ext uri="{FF2B5EF4-FFF2-40B4-BE49-F238E27FC236}">
                <a16:creationId xmlns:a16="http://schemas.microsoft.com/office/drawing/2014/main" id="{1A411C53-417F-1042-7341-74AE7117BA86}"/>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53</a:t>
            </a:fld>
            <a:endParaRPr lang="nl-NL"/>
          </a:p>
        </p:txBody>
      </p:sp>
    </p:spTree>
    <p:extLst>
      <p:ext uri="{BB962C8B-B14F-4D97-AF65-F5344CB8AC3E}">
        <p14:creationId xmlns:p14="http://schemas.microsoft.com/office/powerpoint/2010/main" val="3366367227"/>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BF2D-5FF9-FD7C-80E7-B111F5FC8E85}"/>
              </a:ext>
            </a:extLst>
          </p:cNvPr>
          <p:cNvSpPr>
            <a:spLocks noGrp="1"/>
          </p:cNvSpPr>
          <p:nvPr>
            <p:ph type="title"/>
          </p:nvPr>
        </p:nvSpPr>
        <p:spPr/>
        <p:txBody>
          <a:bodyPr/>
          <a:lstStyle/>
          <a:p>
            <a:r>
              <a:rPr lang="en-US" dirty="0"/>
              <a:t>Platforms affordances</a:t>
            </a:r>
          </a:p>
        </p:txBody>
      </p:sp>
      <p:sp>
        <p:nvSpPr>
          <p:cNvPr id="3" name="Vertical Text Placeholder 2">
            <a:extLst>
              <a:ext uri="{FF2B5EF4-FFF2-40B4-BE49-F238E27FC236}">
                <a16:creationId xmlns:a16="http://schemas.microsoft.com/office/drawing/2014/main" id="{10A650E5-C40A-8634-A887-374CB8311DD9}"/>
              </a:ext>
            </a:extLst>
          </p:cNvPr>
          <p:cNvSpPr>
            <a:spLocks noGrp="1"/>
          </p:cNvSpPr>
          <p:nvPr>
            <p:ph type="body" orient="vert" idx="1"/>
          </p:nvPr>
        </p:nvSpPr>
        <p:spPr>
          <a:xfrm>
            <a:off x="404663" y="1252836"/>
            <a:ext cx="11311136" cy="4795836"/>
          </a:xfrm>
        </p:spPr>
        <p:txBody>
          <a:bodyPr wrap="square"/>
          <a:lstStyle/>
          <a:p>
            <a:r>
              <a:rPr lang="en-US" dirty="0"/>
              <a:t>Devices are not mere tools: they are also complex and unstable arrangements that bring together various people and objects with particular purposes. </a:t>
            </a:r>
          </a:p>
          <a:p>
            <a:r>
              <a:rPr lang="en-US" dirty="0"/>
              <a:t>Affordances characterize the actions that are suggested by an object or an environment. – Relationship between the technical and the social. </a:t>
            </a:r>
          </a:p>
          <a:p>
            <a:r>
              <a:rPr lang="en-US" dirty="0"/>
              <a:t>How the material qualities of technologies suggest certain practices while they also accommodate (un)intended uses. </a:t>
            </a:r>
          </a:p>
          <a:p>
            <a:endParaRPr lang="en-US" dirty="0"/>
          </a:p>
        </p:txBody>
      </p:sp>
      <p:sp>
        <p:nvSpPr>
          <p:cNvPr id="5" name="Slide Number Placeholder 4">
            <a:extLst>
              <a:ext uri="{FF2B5EF4-FFF2-40B4-BE49-F238E27FC236}">
                <a16:creationId xmlns:a16="http://schemas.microsoft.com/office/drawing/2014/main" id="{4988D3C0-350A-10DF-4517-F7D2C0AB7649}"/>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54</a:t>
            </a:fld>
            <a:endParaRPr lang="nl-NL"/>
          </a:p>
        </p:txBody>
      </p:sp>
    </p:spTree>
    <p:extLst>
      <p:ext uri="{BB962C8B-B14F-4D97-AF65-F5344CB8AC3E}">
        <p14:creationId xmlns:p14="http://schemas.microsoft.com/office/powerpoint/2010/main" val="817432645"/>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ABF2D-5FF9-FD7C-80E7-B111F5FC8E85}"/>
              </a:ext>
            </a:extLst>
          </p:cNvPr>
          <p:cNvSpPr>
            <a:spLocks noGrp="1"/>
          </p:cNvSpPr>
          <p:nvPr>
            <p:ph type="title"/>
          </p:nvPr>
        </p:nvSpPr>
        <p:spPr/>
        <p:txBody>
          <a:bodyPr/>
          <a:lstStyle/>
          <a:p>
            <a:r>
              <a:rPr lang="en-US" dirty="0"/>
              <a:t>Platforms dependencies</a:t>
            </a:r>
          </a:p>
        </p:txBody>
      </p:sp>
      <p:sp>
        <p:nvSpPr>
          <p:cNvPr id="5" name="Slide Number Placeholder 4">
            <a:extLst>
              <a:ext uri="{FF2B5EF4-FFF2-40B4-BE49-F238E27FC236}">
                <a16:creationId xmlns:a16="http://schemas.microsoft.com/office/drawing/2014/main" id="{4988D3C0-350A-10DF-4517-F7D2C0AB7649}"/>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55</a:t>
            </a:fld>
            <a:endParaRPr lang="nl-NL"/>
          </a:p>
        </p:txBody>
      </p:sp>
      <p:pic>
        <p:nvPicPr>
          <p:cNvPr id="8" name="Picture 7" descr="A picture containing text, person, cellphone, phone&#10;&#10;Description automatically generated">
            <a:extLst>
              <a:ext uri="{FF2B5EF4-FFF2-40B4-BE49-F238E27FC236}">
                <a16:creationId xmlns:a16="http://schemas.microsoft.com/office/drawing/2014/main" id="{52B0658B-1D85-E0B1-773D-77CC43CA9C25}"/>
              </a:ext>
            </a:extLst>
          </p:cNvPr>
          <p:cNvPicPr>
            <a:picLocks noChangeAspect="1"/>
          </p:cNvPicPr>
          <p:nvPr/>
        </p:nvPicPr>
        <p:blipFill rotWithShape="1">
          <a:blip r:embed="rId3">
            <a:extLst>
              <a:ext uri="{28A0092B-C50C-407E-A947-70E740481C1C}">
                <a14:useLocalDpi xmlns:a14="http://schemas.microsoft.com/office/drawing/2010/main" val="0"/>
              </a:ext>
            </a:extLst>
          </a:blip>
          <a:srcRect t="-2015" b="-2015"/>
          <a:stretch/>
        </p:blipFill>
        <p:spPr>
          <a:xfrm>
            <a:off x="194519" y="1264326"/>
            <a:ext cx="6840760" cy="5153702"/>
          </a:xfrm>
          <a:prstGeom prst="rect">
            <a:avLst/>
          </a:prstGeom>
        </p:spPr>
      </p:pic>
      <p:sp>
        <p:nvSpPr>
          <p:cNvPr id="9" name="TextBox 8">
            <a:extLst>
              <a:ext uri="{FF2B5EF4-FFF2-40B4-BE49-F238E27FC236}">
                <a16:creationId xmlns:a16="http://schemas.microsoft.com/office/drawing/2014/main" id="{6A7B5AD3-AE26-01DC-AC54-BCC81B734485}"/>
              </a:ext>
            </a:extLst>
          </p:cNvPr>
          <p:cNvSpPr txBox="1"/>
          <p:nvPr/>
        </p:nvSpPr>
        <p:spPr>
          <a:xfrm>
            <a:off x="7251303" y="1628800"/>
            <a:ext cx="4626268" cy="4536504"/>
          </a:xfrm>
          <a:prstGeom prst="rect">
            <a:avLst/>
          </a:prstGeom>
          <a:noFill/>
        </p:spPr>
        <p:txBody>
          <a:bodyPr wrap="square" lIns="108000" tIns="108000" rIns="108000" bIns="108000" rtlCol="0">
            <a:noAutofit/>
          </a:bodyPr>
          <a:lstStyle/>
          <a:p>
            <a:r>
              <a:rPr lang="en-US" noProof="0" dirty="0">
                <a:solidFill>
                  <a:schemeClr val="bg2"/>
                </a:solidFill>
              </a:rPr>
              <a:t>As media companies desperately tried to do what Facebook wanted, many made the disastrous decision to “pivot to video,” laying off reporters and editors by the dozen. And when views plunged and video’s poor return on investment became more apparent, some companies pivoted back, firing video producers by the dozens.</a:t>
            </a:r>
          </a:p>
        </p:txBody>
      </p:sp>
    </p:spTree>
    <p:extLst>
      <p:ext uri="{BB962C8B-B14F-4D97-AF65-F5344CB8AC3E}">
        <p14:creationId xmlns:p14="http://schemas.microsoft.com/office/powerpoint/2010/main" val="3014142957"/>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F8FE-BB4C-C76A-07E3-1354652677E3}"/>
              </a:ext>
            </a:extLst>
          </p:cNvPr>
          <p:cNvSpPr>
            <a:spLocks noGrp="1"/>
          </p:cNvSpPr>
          <p:nvPr>
            <p:ph type="title"/>
          </p:nvPr>
        </p:nvSpPr>
        <p:spPr/>
        <p:txBody>
          <a:bodyPr/>
          <a:lstStyle/>
          <a:p>
            <a:r>
              <a:rPr lang="en-US"/>
              <a:t>Volume of Data</a:t>
            </a:r>
          </a:p>
        </p:txBody>
      </p:sp>
      <p:sp>
        <p:nvSpPr>
          <p:cNvPr id="3" name="Vertical Text Placeholder 2">
            <a:extLst>
              <a:ext uri="{FF2B5EF4-FFF2-40B4-BE49-F238E27FC236}">
                <a16:creationId xmlns:a16="http://schemas.microsoft.com/office/drawing/2014/main" id="{673BB075-188C-668D-8196-0CB2A4B1F142}"/>
              </a:ext>
            </a:extLst>
          </p:cNvPr>
          <p:cNvSpPr>
            <a:spLocks noGrp="1"/>
          </p:cNvSpPr>
          <p:nvPr>
            <p:ph type="body" orient="vert" idx="1"/>
          </p:nvPr>
        </p:nvSpPr>
        <p:spPr>
          <a:xfrm>
            <a:off x="404663" y="1252836"/>
            <a:ext cx="10735072" cy="4795836"/>
          </a:xfrm>
        </p:spPr>
        <p:txBody>
          <a:bodyPr wrap="square"/>
          <a:lstStyle/>
          <a:p>
            <a:r>
              <a:rPr lang="en-US"/>
              <a:t>The sheer volume of data on digital platforms makes it challenging for journalists to manually verify every piece of information, especially when dealing with millions of data points.</a:t>
            </a:r>
          </a:p>
          <a:p>
            <a:endParaRPr lang="en-US"/>
          </a:p>
          <a:p>
            <a:r>
              <a:rPr lang="en-US"/>
              <a:t>Given the overwhelming volume of data on digital platforms, what strategies can journalists employ to prioritize information for verification without sacrificing accuracy?</a:t>
            </a:r>
          </a:p>
          <a:p>
            <a:endParaRPr lang="en-US"/>
          </a:p>
        </p:txBody>
      </p:sp>
      <p:sp>
        <p:nvSpPr>
          <p:cNvPr id="5" name="Slide Number Placeholder 4">
            <a:extLst>
              <a:ext uri="{FF2B5EF4-FFF2-40B4-BE49-F238E27FC236}">
                <a16:creationId xmlns:a16="http://schemas.microsoft.com/office/drawing/2014/main" id="{B11A832B-D0FB-8545-260D-CA9994D769E2}"/>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56</a:t>
            </a:fld>
            <a:endParaRPr lang="nl-NL"/>
          </a:p>
        </p:txBody>
      </p:sp>
    </p:spTree>
    <p:extLst>
      <p:ext uri="{BB962C8B-B14F-4D97-AF65-F5344CB8AC3E}">
        <p14:creationId xmlns:p14="http://schemas.microsoft.com/office/powerpoint/2010/main" val="3525403365"/>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599E-72BF-8815-6311-BB29C2F9F8B7}"/>
              </a:ext>
            </a:extLst>
          </p:cNvPr>
          <p:cNvSpPr>
            <a:spLocks noGrp="1"/>
          </p:cNvSpPr>
          <p:nvPr>
            <p:ph type="title"/>
          </p:nvPr>
        </p:nvSpPr>
        <p:spPr/>
        <p:txBody>
          <a:bodyPr/>
          <a:lstStyle/>
          <a:p>
            <a:r>
              <a:rPr lang="en-US"/>
              <a:t>Post API </a:t>
            </a:r>
          </a:p>
        </p:txBody>
      </p:sp>
      <p:sp>
        <p:nvSpPr>
          <p:cNvPr id="5" name="Slide Number Placeholder 4">
            <a:extLst>
              <a:ext uri="{FF2B5EF4-FFF2-40B4-BE49-F238E27FC236}">
                <a16:creationId xmlns:a16="http://schemas.microsoft.com/office/drawing/2014/main" id="{74A596B0-90DB-2162-888B-347A6B825175}"/>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57</a:t>
            </a:fld>
            <a:endParaRPr lang="nl-NL"/>
          </a:p>
        </p:txBody>
      </p:sp>
      <p:pic>
        <p:nvPicPr>
          <p:cNvPr id="4" name="Picture 3">
            <a:extLst>
              <a:ext uri="{FF2B5EF4-FFF2-40B4-BE49-F238E27FC236}">
                <a16:creationId xmlns:a16="http://schemas.microsoft.com/office/drawing/2014/main" id="{E661CBDF-ACD8-6323-9C94-486F8F40E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064" y="980728"/>
            <a:ext cx="5366221" cy="5093651"/>
          </a:xfrm>
          <a:prstGeom prst="rect">
            <a:avLst/>
          </a:prstGeom>
        </p:spPr>
      </p:pic>
    </p:spTree>
    <p:extLst>
      <p:ext uri="{BB962C8B-B14F-4D97-AF65-F5344CB8AC3E}">
        <p14:creationId xmlns:p14="http://schemas.microsoft.com/office/powerpoint/2010/main" val="395531245"/>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599E-72BF-8815-6311-BB29C2F9F8B7}"/>
              </a:ext>
            </a:extLst>
          </p:cNvPr>
          <p:cNvSpPr>
            <a:spLocks noGrp="1"/>
          </p:cNvSpPr>
          <p:nvPr>
            <p:ph type="title"/>
          </p:nvPr>
        </p:nvSpPr>
        <p:spPr/>
        <p:txBody>
          <a:bodyPr/>
          <a:lstStyle/>
          <a:p>
            <a:r>
              <a:rPr lang="en-US"/>
              <a:t>Post API </a:t>
            </a:r>
          </a:p>
        </p:txBody>
      </p:sp>
      <p:sp>
        <p:nvSpPr>
          <p:cNvPr id="5" name="Slide Number Placeholder 4">
            <a:extLst>
              <a:ext uri="{FF2B5EF4-FFF2-40B4-BE49-F238E27FC236}">
                <a16:creationId xmlns:a16="http://schemas.microsoft.com/office/drawing/2014/main" id="{74A596B0-90DB-2162-888B-347A6B825175}"/>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58</a:t>
            </a:fld>
            <a:endParaRPr lang="nl-NL"/>
          </a:p>
        </p:txBody>
      </p:sp>
      <p:pic>
        <p:nvPicPr>
          <p:cNvPr id="7" name="Picture 6">
            <a:extLst>
              <a:ext uri="{FF2B5EF4-FFF2-40B4-BE49-F238E27FC236}">
                <a16:creationId xmlns:a16="http://schemas.microsoft.com/office/drawing/2014/main" id="{B3CC6667-39DA-615D-748E-834902A5A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919" y="1340768"/>
            <a:ext cx="8780512" cy="4640515"/>
          </a:xfrm>
          <a:prstGeom prst="rect">
            <a:avLst/>
          </a:prstGeom>
        </p:spPr>
      </p:pic>
    </p:spTree>
    <p:extLst>
      <p:ext uri="{BB962C8B-B14F-4D97-AF65-F5344CB8AC3E}">
        <p14:creationId xmlns:p14="http://schemas.microsoft.com/office/powerpoint/2010/main" val="902085981"/>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a:t>
            </a:fld>
            <a:endParaRPr lang="nl-NL"/>
          </a:p>
        </p:txBody>
      </p:sp>
      <p:pic>
        <p:nvPicPr>
          <p:cNvPr id="9" name="Picture 8">
            <a:extLst>
              <a:ext uri="{FF2B5EF4-FFF2-40B4-BE49-F238E27FC236}">
                <a16:creationId xmlns:a16="http://schemas.microsoft.com/office/drawing/2014/main" id="{916A19C8-16EA-7DFF-CCF0-8DCCD41CE1E3}"/>
              </a:ext>
            </a:extLst>
          </p:cNvPr>
          <p:cNvPicPr>
            <a:picLocks noChangeAspect="1"/>
          </p:cNvPicPr>
          <p:nvPr/>
        </p:nvPicPr>
        <p:blipFill>
          <a:blip r:embed="rId3"/>
          <a:stretch>
            <a:fillRect/>
          </a:stretch>
        </p:blipFill>
        <p:spPr>
          <a:xfrm>
            <a:off x="1346647" y="610157"/>
            <a:ext cx="9505056" cy="5637685"/>
          </a:xfrm>
          <a:prstGeom prst="rect">
            <a:avLst/>
          </a:prstGeom>
        </p:spPr>
      </p:pic>
    </p:spTree>
    <p:extLst>
      <p:ext uri="{BB962C8B-B14F-4D97-AF65-F5344CB8AC3E}">
        <p14:creationId xmlns:p14="http://schemas.microsoft.com/office/powerpoint/2010/main" val="1894630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43ACF-82A4-7B7E-015C-20D16B539A0C}"/>
              </a:ext>
            </a:extLst>
          </p:cNvPr>
          <p:cNvSpPr>
            <a:spLocks noGrp="1"/>
          </p:cNvSpPr>
          <p:nvPr>
            <p:ph type="title"/>
          </p:nvPr>
        </p:nvSpPr>
        <p:spPr/>
        <p:txBody>
          <a:bodyPr/>
          <a:lstStyle/>
          <a:p>
            <a:r>
              <a:rPr lang="en-US"/>
              <a:t>The Elephant in the (News)Room</a:t>
            </a:r>
          </a:p>
        </p:txBody>
      </p:sp>
      <p:sp>
        <p:nvSpPr>
          <p:cNvPr id="5" name="Slide Number Placeholder 4">
            <a:extLst>
              <a:ext uri="{FF2B5EF4-FFF2-40B4-BE49-F238E27FC236}">
                <a16:creationId xmlns:a16="http://schemas.microsoft.com/office/drawing/2014/main" id="{7C370EE7-D440-0817-722B-559F307065D9}"/>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59</a:t>
            </a:fld>
            <a:endParaRPr lang="nl-NL"/>
          </a:p>
        </p:txBody>
      </p:sp>
      <p:pic>
        <p:nvPicPr>
          <p:cNvPr id="6" name="Picture 5">
            <a:extLst>
              <a:ext uri="{FF2B5EF4-FFF2-40B4-BE49-F238E27FC236}">
                <a16:creationId xmlns:a16="http://schemas.microsoft.com/office/drawing/2014/main" id="{08D89369-3A7C-2EB2-1B4B-3C341F5A8489}"/>
              </a:ext>
            </a:extLst>
          </p:cNvPr>
          <p:cNvPicPr>
            <a:picLocks noChangeAspect="1"/>
          </p:cNvPicPr>
          <p:nvPr/>
        </p:nvPicPr>
        <p:blipFill>
          <a:blip r:embed="rId2"/>
          <a:stretch>
            <a:fillRect/>
          </a:stretch>
        </p:blipFill>
        <p:spPr>
          <a:xfrm>
            <a:off x="3290863" y="1400402"/>
            <a:ext cx="8117184" cy="4559151"/>
          </a:xfrm>
          <a:prstGeom prst="rect">
            <a:avLst/>
          </a:prstGeom>
        </p:spPr>
      </p:pic>
      <p:pic>
        <p:nvPicPr>
          <p:cNvPr id="7" name="Picture 6">
            <a:extLst>
              <a:ext uri="{FF2B5EF4-FFF2-40B4-BE49-F238E27FC236}">
                <a16:creationId xmlns:a16="http://schemas.microsoft.com/office/drawing/2014/main" id="{E01918F5-EDFD-E777-2224-C5CBC79B9E68}"/>
              </a:ext>
            </a:extLst>
          </p:cNvPr>
          <p:cNvPicPr>
            <a:picLocks noChangeAspect="1"/>
          </p:cNvPicPr>
          <p:nvPr/>
        </p:nvPicPr>
        <p:blipFill>
          <a:blip r:embed="rId3"/>
          <a:stretch>
            <a:fillRect/>
          </a:stretch>
        </p:blipFill>
        <p:spPr>
          <a:xfrm>
            <a:off x="194519" y="2274841"/>
            <a:ext cx="2540000" cy="2540000"/>
          </a:xfrm>
          <a:prstGeom prst="rect">
            <a:avLst/>
          </a:prstGeom>
        </p:spPr>
      </p:pic>
    </p:spTree>
    <p:extLst>
      <p:ext uri="{BB962C8B-B14F-4D97-AF65-F5344CB8AC3E}">
        <p14:creationId xmlns:p14="http://schemas.microsoft.com/office/powerpoint/2010/main" val="3541404280"/>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0714-87F4-1D8E-46C2-46D8F1B45282}"/>
              </a:ext>
            </a:extLst>
          </p:cNvPr>
          <p:cNvSpPr>
            <a:spLocks noGrp="1"/>
          </p:cNvSpPr>
          <p:nvPr>
            <p:ph type="title"/>
          </p:nvPr>
        </p:nvSpPr>
        <p:spPr/>
        <p:txBody>
          <a:bodyPr/>
          <a:lstStyle/>
          <a:p>
            <a:r>
              <a:rPr lang="en-GB"/>
              <a:t>Today exercise </a:t>
            </a:r>
          </a:p>
        </p:txBody>
      </p:sp>
      <p:sp>
        <p:nvSpPr>
          <p:cNvPr id="3" name="Vertical Text Placeholder 2">
            <a:extLst>
              <a:ext uri="{FF2B5EF4-FFF2-40B4-BE49-F238E27FC236}">
                <a16:creationId xmlns:a16="http://schemas.microsoft.com/office/drawing/2014/main" id="{E090BE64-E347-5D18-48E8-4988CF2BDA25}"/>
              </a:ext>
            </a:extLst>
          </p:cNvPr>
          <p:cNvSpPr>
            <a:spLocks noGrp="1"/>
          </p:cNvSpPr>
          <p:nvPr>
            <p:ph type="body" orient="vert" idx="1"/>
          </p:nvPr>
        </p:nvSpPr>
        <p:spPr>
          <a:xfrm>
            <a:off x="404663" y="1700808"/>
            <a:ext cx="11167120" cy="4347864"/>
          </a:xfrm>
        </p:spPr>
        <p:txBody>
          <a:bodyPr/>
          <a:lstStyle/>
          <a:p>
            <a:r>
              <a:rPr lang="en-GB"/>
              <a:t>Pick one social media platform. </a:t>
            </a:r>
          </a:p>
          <a:p>
            <a:r>
              <a:rPr lang="en-GB"/>
              <a:t>Identify the opportunities and challenges that it could bring to your newsroom.</a:t>
            </a:r>
          </a:p>
          <a:p>
            <a:r>
              <a:rPr lang="en-GB"/>
              <a:t>How would you convince your editor NOT to invest in using that platform? </a:t>
            </a:r>
          </a:p>
          <a:p>
            <a:endParaRPr lang="en-GB"/>
          </a:p>
        </p:txBody>
      </p:sp>
    </p:spTree>
    <p:extLst>
      <p:ext uri="{BB962C8B-B14F-4D97-AF65-F5344CB8AC3E}">
        <p14:creationId xmlns:p14="http://schemas.microsoft.com/office/powerpoint/2010/main" val="94903318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err="1"/>
              <a:t>Social Media</a:t>
            </a:r>
            <a:endParaRPr lang="nl-NL" dirty="0"/>
          </a:p>
        </p:txBody>
      </p:sp>
      <p:sp>
        <p:nvSpPr>
          <p:cNvPr id="5" name="Tijdelijke aanduiding voor tekst 4"/>
          <p:cNvSpPr>
            <a:spLocks noGrp="1"/>
          </p:cNvSpPr>
          <p:nvPr>
            <p:ph type="body" sz="quarter" idx="14"/>
          </p:nvPr>
        </p:nvSpPr>
        <p:spPr/>
        <p:txBody>
          <a:bodyPr/>
          <a:lstStyle/>
          <a:p>
            <a:r>
              <a:rPr lang="nl-NL"/>
              <a:t>Tomás Dodds | Leiden</a:t>
            </a:r>
            <a:endParaRPr lang="nl-NL" dirty="0"/>
          </a:p>
        </p:txBody>
      </p:sp>
    </p:spTree>
    <p:extLst>
      <p:ext uri="{BB962C8B-B14F-4D97-AF65-F5344CB8AC3E}">
        <p14:creationId xmlns:p14="http://schemas.microsoft.com/office/powerpoint/2010/main" val="189172783"/>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6BC33C-E824-092D-95EF-E1F14223A240}"/>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6</a:t>
            </a:fld>
            <a:endParaRPr lang="nl-NL"/>
          </a:p>
        </p:txBody>
      </p:sp>
      <p:pic>
        <p:nvPicPr>
          <p:cNvPr id="6" name="Picture 5">
            <a:extLst>
              <a:ext uri="{FF2B5EF4-FFF2-40B4-BE49-F238E27FC236}">
                <a16:creationId xmlns:a16="http://schemas.microsoft.com/office/drawing/2014/main" id="{8C02818D-D584-EBC8-A229-1706880E5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97" y="526368"/>
            <a:ext cx="5739378" cy="5805264"/>
          </a:xfrm>
          <a:prstGeom prst="rect">
            <a:avLst/>
          </a:prstGeom>
        </p:spPr>
      </p:pic>
      <p:pic>
        <p:nvPicPr>
          <p:cNvPr id="8" name="Picture 7">
            <a:extLst>
              <a:ext uri="{FF2B5EF4-FFF2-40B4-BE49-F238E27FC236}">
                <a16:creationId xmlns:a16="http://schemas.microsoft.com/office/drawing/2014/main" id="{8E9FB669-2A32-0032-C730-DD8928F42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017" y="2877559"/>
            <a:ext cx="5859533" cy="1102882"/>
          </a:xfrm>
          <a:prstGeom prst="rect">
            <a:avLst/>
          </a:prstGeom>
        </p:spPr>
      </p:pic>
    </p:spTree>
    <p:extLst>
      <p:ext uri="{BB962C8B-B14F-4D97-AF65-F5344CB8AC3E}">
        <p14:creationId xmlns:p14="http://schemas.microsoft.com/office/powerpoint/2010/main" val="1259606672"/>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CB11F1-BAE5-63AA-4857-76C2D1AA675D}"/>
              </a:ext>
            </a:extLst>
          </p:cNvPr>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7</a:t>
            </a:fld>
            <a:endParaRPr lang="nl-NL"/>
          </a:p>
        </p:txBody>
      </p:sp>
      <p:pic>
        <p:nvPicPr>
          <p:cNvPr id="1026" name="Picture 2">
            <a:extLst>
              <a:ext uri="{FF2B5EF4-FFF2-40B4-BE49-F238E27FC236}">
                <a16:creationId xmlns:a16="http://schemas.microsoft.com/office/drawing/2014/main" id="{DCB176BA-6FBE-C567-1754-D62A9C1B9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75" y="1466850"/>
            <a:ext cx="87376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440056"/>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404662" y="608572"/>
            <a:ext cx="11389024" cy="432048"/>
          </a:xfrm>
        </p:spPr>
        <p:txBody>
          <a:bodyPr/>
          <a:lstStyle/>
          <a:p>
            <a:r>
              <a:rPr lang="en-US" sz="4000" dirty="0"/>
              <a:t>How Google’s Ad Business Funds Disinformation Around the World</a:t>
            </a:r>
            <a:endParaRPr lang="nl-NL" dirty="0"/>
          </a:p>
        </p:txBody>
      </p:sp>
      <p:sp>
        <p:nvSpPr>
          <p:cNvPr id="8" name="Tijdelijke aanduiding voor verticale tekst 7"/>
          <p:cNvSpPr>
            <a:spLocks noGrp="1"/>
          </p:cNvSpPr>
          <p:nvPr>
            <p:ph type="body" orient="vert" idx="1"/>
          </p:nvPr>
        </p:nvSpPr>
        <p:spPr/>
        <p:txBody>
          <a:bodyPr>
            <a:normAutofit/>
          </a:bodyPr>
          <a:lstStyle/>
          <a:p>
            <a:pPr marL="0" indent="0">
              <a:buNone/>
            </a:pPr>
            <a:endParaRPr lang="en-GB" sz="2400" b="1" dirty="0">
              <a:latin typeface="Georgia" panose="02040502050405020303" pitchFamily="18" charset="0"/>
            </a:endParaRPr>
          </a:p>
          <a:p>
            <a:r>
              <a:rPr lang="en-GB" sz="2400" dirty="0">
                <a:effectLst/>
                <a:latin typeface="Georgia" panose="02040502050405020303" pitchFamily="18" charset="0"/>
              </a:rPr>
              <a:t>In 2019, the Global Disinformation Index, a </a:t>
            </a:r>
            <a:r>
              <a:rPr lang="en-GB" sz="2400" dirty="0" err="1">
                <a:effectLst/>
                <a:latin typeface="Georgia" panose="02040502050405020303" pitchFamily="18" charset="0"/>
              </a:rPr>
              <a:t>nonprofit</a:t>
            </a:r>
            <a:r>
              <a:rPr lang="en-GB" sz="2400" dirty="0">
                <a:effectLst/>
                <a:latin typeface="Georgia" panose="02040502050405020303" pitchFamily="18" charset="0"/>
              </a:rPr>
              <a:t> that </a:t>
            </a:r>
            <a:r>
              <a:rPr lang="en-GB" sz="2400" dirty="0" err="1">
                <a:effectLst/>
                <a:latin typeface="Georgia" panose="02040502050405020303" pitchFamily="18" charset="0"/>
              </a:rPr>
              <a:t>analyzes</a:t>
            </a:r>
            <a:r>
              <a:rPr lang="en-GB" sz="2400" dirty="0">
                <a:effectLst/>
                <a:latin typeface="Georgia" panose="02040502050405020303" pitchFamily="18" charset="0"/>
              </a:rPr>
              <a:t> websites for false and misleading content, estimated that disinformation websites earned $250 million per year in revenue, of which Google was responsible for 40% and the rest came from other ad tech companies.</a:t>
            </a:r>
          </a:p>
          <a:p>
            <a:r>
              <a:rPr lang="en-GB" sz="2200" dirty="0" err="1">
                <a:effectLst/>
                <a:latin typeface="Georgia" panose="02040502050405020303" pitchFamily="18" charset="0"/>
              </a:rPr>
              <a:t>NewsGuard</a:t>
            </a:r>
            <a:r>
              <a:rPr lang="en-GB" sz="2200" dirty="0">
                <a:effectLst/>
                <a:latin typeface="Georgia" panose="02040502050405020303" pitchFamily="18" charset="0"/>
              </a:rPr>
              <a:t>, which employs human reviewers to evaluate and rate websites based on a set of criteria including accuracy, estimated in 2021 the annual ad revenue earned by sites spreading false or misleading claims is $2.6 billion. The report did not say how much of that Google might be responsible for.</a:t>
            </a:r>
            <a:br>
              <a:rPr lang="en-GB" sz="2200" dirty="0">
                <a:effectLst/>
                <a:latin typeface="Georgia" panose="02040502050405020303" pitchFamily="18" charset="0"/>
              </a:rPr>
            </a:br>
            <a:endParaRPr lang="en-GB" sz="2200" dirty="0">
              <a:effectLst/>
              <a:latin typeface="Georgia" panose="02040502050405020303" pitchFamily="18" charset="0"/>
            </a:endParaRPr>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8</a:t>
            </a:fld>
            <a:endParaRPr lang="nl-NL"/>
          </a:p>
        </p:txBody>
      </p:sp>
    </p:spTree>
    <p:extLst>
      <p:ext uri="{BB962C8B-B14F-4D97-AF65-F5344CB8AC3E}">
        <p14:creationId xmlns:p14="http://schemas.microsoft.com/office/powerpoint/2010/main" val="3721796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16-9-windows-en-zonder-slidenr.potx" id="{5645C78E-DCC0-4804-BE8B-40C139620344}" vid="{DC053DBD-0566-4219-8108-7D3FAEDF83B1}"/>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8E77E9BB20574C88F1A51905EBD0AF" ma:contentTypeVersion="2" ma:contentTypeDescription="Create a new document." ma:contentTypeScope="" ma:versionID="2fd0fa924a9e82cd60e1feff1e189b11">
  <xsd:schema xmlns:xsd="http://www.w3.org/2001/XMLSchema" xmlns:xs="http://www.w3.org/2001/XMLSchema" xmlns:p="http://schemas.microsoft.com/office/2006/metadata/properties" xmlns:ns2="01a1795b-c314-4f6e-9e61-ae7877c66689" targetNamespace="http://schemas.microsoft.com/office/2006/metadata/properties" ma:root="true" ma:fieldsID="312e5ddb972235c6e69e0cbbfcd395b3" ns2:_="">
    <xsd:import namespace="01a1795b-c314-4f6e-9e61-ae7877c666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a1795b-c314-4f6e-9e61-ae7877c66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2D4775-B13D-4BD4-89B1-2E5B7CFBB179}">
  <ds:schemaRefs>
    <ds:schemaRef ds:uri="01a1795b-c314-4f6e-9e61-ae7877c66689"/>
    <ds:schemaRef ds:uri="http://purl.org/dc/terms/"/>
    <ds:schemaRef ds:uri="http://schemas.microsoft.com/office/2006/metadata/properties"/>
    <ds:schemaRef ds:uri="http://purl.org/dc/elements/1.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0589FBFB-9829-4960-B574-BA25F32F5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a1795b-c314-4f6e-9e61-ae7877c666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ABCAEF-D5A0-4535-AD83-587F03E189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 template-set Universiteit Leiden</Template>
  <TotalTime>1780</TotalTime>
  <Words>4784</Words>
  <Application>Microsoft Office PowerPoint</Application>
  <PresentationFormat>Custom</PresentationFormat>
  <Paragraphs>401</Paragraphs>
  <Slides>62</Slides>
  <Notes>49</Notes>
  <HiddenSlides>5</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Corporate template-set Universiteit Leiden</vt:lpstr>
      <vt:lpstr>Social Media</vt:lpstr>
      <vt:lpstr>Today – Key</vt:lpstr>
      <vt:lpstr>How Google’s Ad Business Funds Disinformation Around the World</vt:lpstr>
      <vt:lpstr>How Google’s Ad Business Funds Disinformation Around the World</vt:lpstr>
      <vt:lpstr>PowerPoint Presentation</vt:lpstr>
      <vt:lpstr>PowerPoint Presentation</vt:lpstr>
      <vt:lpstr>PowerPoint Presentation</vt:lpstr>
      <vt:lpstr>PowerPoint Presentation</vt:lpstr>
      <vt:lpstr>How Google’s Ad Business Funds Disinformation Around the World</vt:lpstr>
      <vt:lpstr>An emerging business – Troll Factories</vt:lpstr>
      <vt:lpstr>PowerPoint Presentation</vt:lpstr>
      <vt:lpstr>PowerPoint Presentation</vt:lpstr>
      <vt:lpstr>PowerPoint Presentation</vt:lpstr>
      <vt:lpstr>PowerPoint Presentation</vt:lpstr>
      <vt:lpstr>PowerPoint Presentation</vt:lpstr>
      <vt:lpstr>The costs of disinformation</vt:lpstr>
      <vt:lpstr>Failing infrastructures</vt:lpstr>
      <vt:lpstr>The costs of disinformation</vt:lpstr>
      <vt:lpstr>PowerPoint Presentation</vt:lpstr>
      <vt:lpstr>Journalists getting entangled with disinformation </vt:lpstr>
      <vt:lpstr>PowerPoint Presentation</vt:lpstr>
      <vt:lpstr>PowerPoint Presentation</vt:lpstr>
      <vt:lpstr>PowerPoint Presentation</vt:lpstr>
      <vt:lpstr>PowerPoint Presentation</vt:lpstr>
      <vt:lpstr>PowerPoint Presentation</vt:lpstr>
      <vt:lpstr>The impact of misinformation in news</vt:lpstr>
      <vt:lpstr>The impact of misinformation in news</vt:lpstr>
      <vt:lpstr>Assisting Journalism – Fact-Checking Africa</vt:lpstr>
      <vt:lpstr>Assisting Journalism </vt:lpstr>
      <vt:lpstr>Assisting Journalism </vt:lpstr>
      <vt:lpstr>Assisting Journalism </vt:lpstr>
      <vt:lpstr>Assisting Journalism </vt:lpstr>
      <vt:lpstr>Generative AI </vt:lpstr>
      <vt:lpstr>Market power</vt:lpstr>
      <vt:lpstr>PowerPoint Presentation</vt:lpstr>
      <vt:lpstr>Instant articles</vt:lpstr>
      <vt:lpstr>Facebook video</vt:lpstr>
      <vt:lpstr>2016 US Election</vt:lpstr>
      <vt:lpstr>Erosion of gatekeeping</vt:lpstr>
      <vt:lpstr>Erosion of gatekeeping</vt:lpstr>
      <vt:lpstr>Erosion of gatekeeping</vt:lpstr>
      <vt:lpstr>Gatekeeping theory</vt:lpstr>
      <vt:lpstr>Filter bubbles</vt:lpstr>
      <vt:lpstr>Filter bubbles</vt:lpstr>
      <vt:lpstr>Filter bubbles</vt:lpstr>
      <vt:lpstr>Filter bubbles</vt:lpstr>
      <vt:lpstr>Filter bubbles</vt:lpstr>
      <vt:lpstr>Filter bubbles</vt:lpstr>
      <vt:lpstr>Filter bubbles</vt:lpstr>
      <vt:lpstr>Filter bubbles</vt:lpstr>
      <vt:lpstr>Platform beat</vt:lpstr>
      <vt:lpstr>Platform beat</vt:lpstr>
      <vt:lpstr>Platform beat</vt:lpstr>
      <vt:lpstr>Platform Responsability</vt:lpstr>
      <vt:lpstr>Platforms affordances</vt:lpstr>
      <vt:lpstr>Platforms dependencies</vt:lpstr>
      <vt:lpstr>Volume of Data</vt:lpstr>
      <vt:lpstr>Post API </vt:lpstr>
      <vt:lpstr>Post API </vt:lpstr>
      <vt:lpstr>The Elephant in the (News)Room</vt:lpstr>
      <vt:lpstr>Today exercise </vt:lpstr>
      <vt:lpstr>Social Media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Journalism</dc:title>
  <dc:creator>Dodds Rojas, T. (Tomás)</dc:creator>
  <cp:lastModifiedBy>Dodds Rojas, T. (Tomás)</cp:lastModifiedBy>
  <cp:revision>2</cp:revision>
  <dcterms:created xsi:type="dcterms:W3CDTF">2024-02-15T09:00:07Z</dcterms:created>
  <dcterms:modified xsi:type="dcterms:W3CDTF">2025-01-29T12:46:17Z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0x010100798E77E9BB20574C88F1A51905EBD0AF</vt:lpwstr>
  </property>
</Properties>
</file>